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163" r:id="rId2"/>
    <p:sldId id="3164" r:id="rId3"/>
    <p:sldId id="3165" r:id="rId4"/>
    <p:sldId id="3088" r:id="rId5"/>
    <p:sldId id="3197" r:id="rId6"/>
    <p:sldId id="3198" r:id="rId7"/>
    <p:sldId id="3199" r:id="rId8"/>
    <p:sldId id="3193" r:id="rId9"/>
    <p:sldId id="3189" r:id="rId10"/>
    <p:sldId id="3190" r:id="rId11"/>
    <p:sldId id="3191" r:id="rId12"/>
    <p:sldId id="3194" r:id="rId13"/>
    <p:sldId id="3195" r:id="rId14"/>
    <p:sldId id="3196" r:id="rId15"/>
    <p:sldId id="3201" r:id="rId16"/>
    <p:sldId id="3200" r:id="rId17"/>
    <p:sldId id="3202" r:id="rId18"/>
    <p:sldId id="3203" r:id="rId19"/>
    <p:sldId id="3204" r:id="rId20"/>
    <p:sldId id="3205" r:id="rId21"/>
    <p:sldId id="3206" r:id="rId22"/>
    <p:sldId id="3207" r:id="rId23"/>
    <p:sldId id="3208" r:id="rId24"/>
    <p:sldId id="3209" r:id="rId25"/>
    <p:sldId id="3210" r:id="rId26"/>
    <p:sldId id="3211" r:id="rId27"/>
    <p:sldId id="3212" r:id="rId28"/>
    <p:sldId id="3213" r:id="rId29"/>
    <p:sldId id="3214" r:id="rId30"/>
    <p:sldId id="3215" r:id="rId31"/>
    <p:sldId id="3216" r:id="rId32"/>
    <p:sldId id="3217" r:id="rId33"/>
    <p:sldId id="3218" r:id="rId34"/>
    <p:sldId id="3219" r:id="rId35"/>
    <p:sldId id="3220" r:id="rId36"/>
    <p:sldId id="3221" r:id="rId37"/>
    <p:sldId id="3226" r:id="rId38"/>
    <p:sldId id="3222" r:id="rId39"/>
    <p:sldId id="3223" r:id="rId40"/>
    <p:sldId id="3224" r:id="rId41"/>
    <p:sldId id="3225" r:id="rId42"/>
    <p:sldId id="3227" r:id="rId43"/>
    <p:sldId id="3228" r:id="rId44"/>
    <p:sldId id="3229" r:id="rId45"/>
    <p:sldId id="3230" r:id="rId46"/>
  </p:sldIdLst>
  <p:sldSz cx="12858750" cy="7232650"/>
  <p:notesSz cx="6858000" cy="9144000"/>
  <p:embeddedFontLst>
    <p:embeddedFont>
      <p:font typeface="Agency FB" panose="020B0503020202020204" pitchFamily="34" charset="0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배달의민족 도현" panose="020B0600000101010101" pitchFamily="50" charset="-127"/>
      <p:regular r:id="rId57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">
          <p15:clr>
            <a:srgbClr val="A4A3A4"/>
          </p15:clr>
        </p15:guide>
        <p15:guide id="2" orient="horz" pos="4226">
          <p15:clr>
            <a:srgbClr val="A4A3A4"/>
          </p15:clr>
        </p15:guide>
        <p15:guide id="3" pos="4050">
          <p15:clr>
            <a:srgbClr val="A4A3A4"/>
          </p15:clr>
        </p15:guide>
        <p15:guide id="4" pos="595">
          <p15:clr>
            <a:srgbClr val="A4A3A4"/>
          </p15:clr>
        </p15:guide>
        <p15:guide id="5" pos="7588">
          <p15:clr>
            <a:srgbClr val="A4A3A4"/>
          </p15:clr>
        </p15:guide>
        <p15:guide id="6" pos="13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F0F0F0"/>
    <a:srgbClr val="0FC7D3"/>
    <a:srgbClr val="FFFFFF"/>
    <a:srgbClr val="113A52"/>
    <a:srgbClr val="6B1686"/>
    <a:srgbClr val="00B369"/>
    <a:srgbClr val="1A8CE1"/>
    <a:srgbClr val="A78357"/>
    <a:srgbClr val="28C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2986" autoAdjust="0"/>
  </p:normalViewPr>
  <p:slideViewPr>
    <p:cSldViewPr>
      <p:cViewPr varScale="1">
        <p:scale>
          <a:sx n="78" d="100"/>
          <a:sy n="78" d="100"/>
        </p:scale>
        <p:origin x="850" y="67"/>
      </p:cViewPr>
      <p:guideLst>
        <p:guide orient="horz" pos="369"/>
        <p:guide orient="horz" pos="4226"/>
        <p:guide pos="4050"/>
        <p:guide pos="595"/>
        <p:guide pos="7588"/>
        <p:guide pos="1379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2018/12/20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834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416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694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233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11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867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954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940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45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83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01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67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7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944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94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423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762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002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000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54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53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5246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458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236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731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32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2394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70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6063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548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0718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73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419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4639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2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375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481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702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646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2B7EC-5352-448B-930A-3A43B76C11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683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419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.xlsx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26.emf"/><Relationship Id="rId4" Type="http://schemas.openxmlformats.org/officeDocument/2006/relationships/package" Target="../embeddings/Microsoft_Excel_Worksheet1.xlsx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Excel_Worksheet3.xlsx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F04D386-3A47-429C-B63B-4A2677D49D56}"/>
              </a:ext>
            </a:extLst>
          </p:cNvPr>
          <p:cNvGrpSpPr/>
          <p:nvPr/>
        </p:nvGrpSpPr>
        <p:grpSpPr>
          <a:xfrm rot="5400000">
            <a:off x="6106683" y="1151485"/>
            <a:ext cx="647700" cy="12854141"/>
            <a:chOff x="-1722823" y="56480"/>
            <a:chExt cx="647700" cy="687221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9CA126C-36E7-4603-B0E3-E9A51A3F89EF}"/>
                </a:ext>
              </a:extLst>
            </p:cNvPr>
            <p:cNvSpPr/>
            <p:nvPr/>
          </p:nvSpPr>
          <p:spPr>
            <a:xfrm>
              <a:off x="-1687854" y="56480"/>
              <a:ext cx="555119" cy="687221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145">
              <a:extLst>
                <a:ext uri="{FF2B5EF4-FFF2-40B4-BE49-F238E27FC236}">
                  <a16:creationId xmlns:a16="http://schemas.microsoft.com/office/drawing/2014/main" id="{EDD1417D-158A-4818-B26C-D193E17D56F2}"/>
                </a:ext>
              </a:extLst>
            </p:cNvPr>
            <p:cNvSpPr/>
            <p:nvPr/>
          </p:nvSpPr>
          <p:spPr>
            <a:xfrm>
              <a:off x="-1722823" y="56480"/>
              <a:ext cx="647700" cy="6857999"/>
            </a:xfrm>
            <a:custGeom>
              <a:avLst/>
              <a:gdLst>
                <a:gd name="connsiteX0" fmla="*/ 143850 w 647700"/>
                <a:gd name="connsiteY0" fmla="*/ 6209754 h 6857999"/>
                <a:gd name="connsiteX1" fmla="*/ 143850 w 647700"/>
                <a:gd name="connsiteY1" fmla="*/ 6569754 h 6857999"/>
                <a:gd name="connsiteX2" fmla="*/ 503850 w 647700"/>
                <a:gd name="connsiteY2" fmla="*/ 6569754 h 6857999"/>
                <a:gd name="connsiteX3" fmla="*/ 503850 w 647700"/>
                <a:gd name="connsiteY3" fmla="*/ 6209754 h 6857999"/>
                <a:gd name="connsiteX4" fmla="*/ 143850 w 647700"/>
                <a:gd name="connsiteY4" fmla="*/ 5543631 h 6857999"/>
                <a:gd name="connsiteX5" fmla="*/ 143850 w 647700"/>
                <a:gd name="connsiteY5" fmla="*/ 5903631 h 6857999"/>
                <a:gd name="connsiteX6" fmla="*/ 503850 w 647700"/>
                <a:gd name="connsiteY6" fmla="*/ 5903631 h 6857999"/>
                <a:gd name="connsiteX7" fmla="*/ 503850 w 647700"/>
                <a:gd name="connsiteY7" fmla="*/ 5543631 h 6857999"/>
                <a:gd name="connsiteX8" fmla="*/ 143850 w 647700"/>
                <a:gd name="connsiteY8" fmla="*/ 4877510 h 6857999"/>
                <a:gd name="connsiteX9" fmla="*/ 143850 w 647700"/>
                <a:gd name="connsiteY9" fmla="*/ 5237510 h 6857999"/>
                <a:gd name="connsiteX10" fmla="*/ 503850 w 647700"/>
                <a:gd name="connsiteY10" fmla="*/ 5237510 h 6857999"/>
                <a:gd name="connsiteX11" fmla="*/ 503850 w 647700"/>
                <a:gd name="connsiteY11" fmla="*/ 4877510 h 6857999"/>
                <a:gd name="connsiteX12" fmla="*/ 143850 w 647700"/>
                <a:gd name="connsiteY12" fmla="*/ 4211389 h 6857999"/>
                <a:gd name="connsiteX13" fmla="*/ 143850 w 647700"/>
                <a:gd name="connsiteY13" fmla="*/ 4571389 h 6857999"/>
                <a:gd name="connsiteX14" fmla="*/ 503850 w 647700"/>
                <a:gd name="connsiteY14" fmla="*/ 4571389 h 6857999"/>
                <a:gd name="connsiteX15" fmla="*/ 503850 w 647700"/>
                <a:gd name="connsiteY15" fmla="*/ 4211389 h 6857999"/>
                <a:gd name="connsiteX16" fmla="*/ 143850 w 647700"/>
                <a:gd name="connsiteY16" fmla="*/ 3545268 h 6857999"/>
                <a:gd name="connsiteX17" fmla="*/ 143850 w 647700"/>
                <a:gd name="connsiteY17" fmla="*/ 3905268 h 6857999"/>
                <a:gd name="connsiteX18" fmla="*/ 503850 w 647700"/>
                <a:gd name="connsiteY18" fmla="*/ 3905268 h 6857999"/>
                <a:gd name="connsiteX19" fmla="*/ 503850 w 647700"/>
                <a:gd name="connsiteY19" fmla="*/ 3545268 h 6857999"/>
                <a:gd name="connsiteX20" fmla="*/ 143850 w 647700"/>
                <a:gd name="connsiteY20" fmla="*/ 2879148 h 6857999"/>
                <a:gd name="connsiteX21" fmla="*/ 143850 w 647700"/>
                <a:gd name="connsiteY21" fmla="*/ 3239148 h 6857999"/>
                <a:gd name="connsiteX22" fmla="*/ 503850 w 647700"/>
                <a:gd name="connsiteY22" fmla="*/ 3239148 h 6857999"/>
                <a:gd name="connsiteX23" fmla="*/ 503850 w 647700"/>
                <a:gd name="connsiteY23" fmla="*/ 2879148 h 6857999"/>
                <a:gd name="connsiteX24" fmla="*/ 143850 w 647700"/>
                <a:gd name="connsiteY24" fmla="*/ 2213027 h 6857999"/>
                <a:gd name="connsiteX25" fmla="*/ 143850 w 647700"/>
                <a:gd name="connsiteY25" fmla="*/ 2573027 h 6857999"/>
                <a:gd name="connsiteX26" fmla="*/ 503850 w 647700"/>
                <a:gd name="connsiteY26" fmla="*/ 2573027 h 6857999"/>
                <a:gd name="connsiteX27" fmla="*/ 503850 w 647700"/>
                <a:gd name="connsiteY27" fmla="*/ 2213027 h 6857999"/>
                <a:gd name="connsiteX28" fmla="*/ 143850 w 647700"/>
                <a:gd name="connsiteY28" fmla="*/ 1546906 h 6857999"/>
                <a:gd name="connsiteX29" fmla="*/ 143850 w 647700"/>
                <a:gd name="connsiteY29" fmla="*/ 1906906 h 6857999"/>
                <a:gd name="connsiteX30" fmla="*/ 503850 w 647700"/>
                <a:gd name="connsiteY30" fmla="*/ 1906906 h 6857999"/>
                <a:gd name="connsiteX31" fmla="*/ 503850 w 647700"/>
                <a:gd name="connsiteY31" fmla="*/ 1546906 h 6857999"/>
                <a:gd name="connsiteX32" fmla="*/ 143850 w 647700"/>
                <a:gd name="connsiteY32" fmla="*/ 880785 h 6857999"/>
                <a:gd name="connsiteX33" fmla="*/ 143850 w 647700"/>
                <a:gd name="connsiteY33" fmla="*/ 1240785 h 6857999"/>
                <a:gd name="connsiteX34" fmla="*/ 503850 w 647700"/>
                <a:gd name="connsiteY34" fmla="*/ 1240785 h 6857999"/>
                <a:gd name="connsiteX35" fmla="*/ 503850 w 647700"/>
                <a:gd name="connsiteY35" fmla="*/ 880785 h 6857999"/>
                <a:gd name="connsiteX36" fmla="*/ 143850 w 647700"/>
                <a:gd name="connsiteY36" fmla="*/ 214664 h 6857999"/>
                <a:gd name="connsiteX37" fmla="*/ 143850 w 647700"/>
                <a:gd name="connsiteY37" fmla="*/ 574664 h 6857999"/>
                <a:gd name="connsiteX38" fmla="*/ 503850 w 647700"/>
                <a:gd name="connsiteY38" fmla="*/ 574664 h 6857999"/>
                <a:gd name="connsiteX39" fmla="*/ 503850 w 647700"/>
                <a:gd name="connsiteY39" fmla="*/ 214664 h 6857999"/>
                <a:gd name="connsiteX40" fmla="*/ 0 w 647700"/>
                <a:gd name="connsiteY40" fmla="*/ 0 h 6857999"/>
                <a:gd name="connsiteX41" fmla="*/ 647700 w 647700"/>
                <a:gd name="connsiteY41" fmla="*/ 0 h 6857999"/>
                <a:gd name="connsiteX42" fmla="*/ 647700 w 647700"/>
                <a:gd name="connsiteY42" fmla="*/ 6857999 h 6857999"/>
                <a:gd name="connsiteX43" fmla="*/ 0 w 647700"/>
                <a:gd name="connsiteY4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47700" h="6857999">
                  <a:moveTo>
                    <a:pt x="143850" y="6209754"/>
                  </a:moveTo>
                  <a:lnTo>
                    <a:pt x="143850" y="6569754"/>
                  </a:lnTo>
                  <a:lnTo>
                    <a:pt x="503850" y="6569754"/>
                  </a:lnTo>
                  <a:lnTo>
                    <a:pt x="503850" y="6209754"/>
                  </a:lnTo>
                  <a:close/>
                  <a:moveTo>
                    <a:pt x="143850" y="5543631"/>
                  </a:moveTo>
                  <a:lnTo>
                    <a:pt x="143850" y="5903631"/>
                  </a:lnTo>
                  <a:lnTo>
                    <a:pt x="503850" y="5903631"/>
                  </a:lnTo>
                  <a:lnTo>
                    <a:pt x="503850" y="5543631"/>
                  </a:lnTo>
                  <a:close/>
                  <a:moveTo>
                    <a:pt x="143850" y="4877510"/>
                  </a:moveTo>
                  <a:lnTo>
                    <a:pt x="143850" y="5237510"/>
                  </a:lnTo>
                  <a:lnTo>
                    <a:pt x="503850" y="5237510"/>
                  </a:lnTo>
                  <a:lnTo>
                    <a:pt x="503850" y="4877510"/>
                  </a:lnTo>
                  <a:close/>
                  <a:moveTo>
                    <a:pt x="143850" y="4211389"/>
                  </a:moveTo>
                  <a:lnTo>
                    <a:pt x="143850" y="4571389"/>
                  </a:lnTo>
                  <a:lnTo>
                    <a:pt x="503850" y="4571389"/>
                  </a:lnTo>
                  <a:lnTo>
                    <a:pt x="503850" y="4211389"/>
                  </a:lnTo>
                  <a:close/>
                  <a:moveTo>
                    <a:pt x="143850" y="3545268"/>
                  </a:moveTo>
                  <a:lnTo>
                    <a:pt x="143850" y="3905268"/>
                  </a:lnTo>
                  <a:lnTo>
                    <a:pt x="503850" y="3905268"/>
                  </a:lnTo>
                  <a:lnTo>
                    <a:pt x="503850" y="3545268"/>
                  </a:lnTo>
                  <a:close/>
                  <a:moveTo>
                    <a:pt x="143850" y="2879148"/>
                  </a:moveTo>
                  <a:lnTo>
                    <a:pt x="143850" y="3239148"/>
                  </a:lnTo>
                  <a:lnTo>
                    <a:pt x="503850" y="3239148"/>
                  </a:lnTo>
                  <a:lnTo>
                    <a:pt x="503850" y="2879148"/>
                  </a:lnTo>
                  <a:close/>
                  <a:moveTo>
                    <a:pt x="143850" y="2213027"/>
                  </a:moveTo>
                  <a:lnTo>
                    <a:pt x="143850" y="2573027"/>
                  </a:lnTo>
                  <a:lnTo>
                    <a:pt x="503850" y="2573027"/>
                  </a:lnTo>
                  <a:lnTo>
                    <a:pt x="503850" y="2213027"/>
                  </a:lnTo>
                  <a:close/>
                  <a:moveTo>
                    <a:pt x="143850" y="1546906"/>
                  </a:moveTo>
                  <a:lnTo>
                    <a:pt x="143850" y="1906906"/>
                  </a:lnTo>
                  <a:lnTo>
                    <a:pt x="503850" y="1906906"/>
                  </a:lnTo>
                  <a:lnTo>
                    <a:pt x="503850" y="1546906"/>
                  </a:lnTo>
                  <a:close/>
                  <a:moveTo>
                    <a:pt x="143850" y="880785"/>
                  </a:moveTo>
                  <a:lnTo>
                    <a:pt x="143850" y="1240785"/>
                  </a:lnTo>
                  <a:lnTo>
                    <a:pt x="503850" y="1240785"/>
                  </a:lnTo>
                  <a:lnTo>
                    <a:pt x="503850" y="880785"/>
                  </a:lnTo>
                  <a:close/>
                  <a:moveTo>
                    <a:pt x="143850" y="214664"/>
                  </a:moveTo>
                  <a:lnTo>
                    <a:pt x="143850" y="574664"/>
                  </a:lnTo>
                  <a:lnTo>
                    <a:pt x="503850" y="574664"/>
                  </a:lnTo>
                  <a:lnTo>
                    <a:pt x="503850" y="214664"/>
                  </a:lnTo>
                  <a:close/>
                  <a:moveTo>
                    <a:pt x="0" y="0"/>
                  </a:moveTo>
                  <a:lnTo>
                    <a:pt x="647700" y="0"/>
                  </a:lnTo>
                  <a:lnTo>
                    <a:pt x="647700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4D4B4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矩形 1">
            <a:extLst>
              <a:ext uri="{FF2B5EF4-FFF2-40B4-BE49-F238E27FC236}">
                <a16:creationId xmlns:a16="http://schemas.microsoft.com/office/drawing/2014/main" id="{C9F99969-4BB0-4342-904E-57F46E7B7489}"/>
              </a:ext>
            </a:extLst>
          </p:cNvPr>
          <p:cNvSpPr/>
          <p:nvPr/>
        </p:nvSpPr>
        <p:spPr>
          <a:xfrm>
            <a:off x="794" y="7864797"/>
            <a:ext cx="12856810" cy="723175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-282" y="56480"/>
            <a:ext cx="12858044" cy="7232253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73" tIns="64286" rIns="128573" bIns="64286" numCol="1" anchor="t" anchorCtr="0" compatLnSpc="1"/>
          <a:lstStyle/>
          <a:p>
            <a:endParaRPr lang="zh-CN" altLang="en-US" sz="20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86896E-5F0D-49A0-A95D-826E54F8C28D}"/>
              </a:ext>
            </a:extLst>
          </p:cNvPr>
          <p:cNvSpPr/>
          <p:nvPr/>
        </p:nvSpPr>
        <p:spPr>
          <a:xfrm>
            <a:off x="-483393" y="-251830"/>
            <a:ext cx="14545616" cy="7848872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515225" y="4013090"/>
            <a:ext cx="4634230" cy="313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atinLnBrk="1">
              <a:lnSpc>
                <a:spcPct val="150000"/>
              </a:lnSpc>
              <a:buNone/>
            </a:pPr>
            <a:r>
              <a:rPr lang="en-US" altLang="ko-KR" sz="2000" b="1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Team 3</a:t>
            </a:r>
            <a:br>
              <a:rPr lang="en-US" altLang="ko-KR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</a:br>
            <a:endParaRPr lang="en-US" altLang="ko-KR" sz="400" b="1" dirty="0">
              <a:ln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sym typeface="+mn-ea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 경제금융학부</a:t>
            </a:r>
            <a:r>
              <a:rPr lang="en-US" altLang="ko-KR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/201310551/</a:t>
            </a:r>
            <a:r>
              <a:rPr lang="ko-KR" altLang="en-US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오현모</a:t>
            </a:r>
            <a:endParaRPr lang="en-US" altLang="ko-KR" sz="2000" b="1" dirty="0">
              <a:ln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 컴퓨터과학과</a:t>
            </a:r>
            <a:r>
              <a:rPr lang="en-US" altLang="ko-KR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/201611114/</a:t>
            </a:r>
            <a:r>
              <a:rPr lang="ko-KR" altLang="en-US" sz="2000" b="1" dirty="0" err="1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천하은</a:t>
            </a:r>
            <a:endParaRPr lang="en-US" altLang="ko-KR" sz="2000" b="1" dirty="0">
              <a:ln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 경영학부</a:t>
            </a:r>
            <a:r>
              <a:rPr lang="en-US" altLang="ko-KR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/201610571/</a:t>
            </a:r>
            <a:r>
              <a:rPr lang="ko-KR" altLang="en-US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고채영</a:t>
            </a:r>
            <a:endParaRPr lang="en-US" altLang="ko-KR" sz="2000" b="1" dirty="0">
              <a:ln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 경영학부</a:t>
            </a:r>
            <a:r>
              <a:rPr lang="en-US" altLang="ko-KR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/201610639/</a:t>
            </a:r>
            <a:r>
              <a:rPr lang="ko-KR" altLang="en-US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이지은</a:t>
            </a:r>
            <a:endParaRPr lang="en-US" altLang="ko-KR" sz="2000" b="1" dirty="0">
              <a:ln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 경영학부</a:t>
            </a:r>
            <a:r>
              <a:rPr lang="en-US" altLang="ko-KR" sz="20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/201485042/</a:t>
            </a:r>
            <a:r>
              <a:rPr lang="ko-KR" altLang="en-US" sz="2000" b="1" dirty="0" err="1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서박함</a:t>
            </a:r>
            <a:endParaRPr lang="ko-KR" altLang="en-US" sz="2000" b="1" dirty="0" err="1">
              <a:ln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80703" y="2248173"/>
            <a:ext cx="8299648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indent="0" algn="ctr">
              <a:lnSpc>
                <a:spcPct val="150000"/>
              </a:lnSpc>
              <a:buNone/>
            </a:pPr>
            <a:r>
              <a:rPr lang="en-US" altLang="ko-KR" sz="36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SNS</a:t>
            </a:r>
            <a:r>
              <a:rPr lang="ko-KR" altLang="en-US" sz="36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반영을 통한</a:t>
            </a:r>
            <a:br>
              <a:rPr lang="en-US" altLang="ko-KR" sz="36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</a:br>
            <a:r>
              <a:rPr lang="ko-KR" altLang="en-US" sz="36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영화 관객 수 예측 모형</a:t>
            </a:r>
            <a:r>
              <a:rPr lang="en-US" altLang="ko-KR" sz="36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 </a:t>
            </a:r>
            <a:r>
              <a:rPr lang="ko-KR" altLang="en-US" sz="36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정확도 변화 분석</a:t>
            </a:r>
            <a:endParaRPr lang="ko-KR" altLang="en-US" sz="3600" b="1" dirty="0">
              <a:ln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사각형 설명선 20">
            <a:extLst>
              <a:ext uri="{FF2B5EF4-FFF2-40B4-BE49-F238E27FC236}">
                <a16:creationId xmlns:a16="http://schemas.microsoft.com/office/drawing/2014/main" id="{C3894A7A-C484-433B-B8AE-D2DDCCFE38DF}"/>
              </a:ext>
            </a:extLst>
          </p:cNvPr>
          <p:cNvSpPr/>
          <p:nvPr/>
        </p:nvSpPr>
        <p:spPr>
          <a:xfrm>
            <a:off x="3189016" y="4890980"/>
            <a:ext cx="6362894" cy="1945734"/>
          </a:xfrm>
          <a:prstGeom prst="wedgeRoundRectCallout">
            <a:avLst>
              <a:gd name="adj1" fmla="val 49870"/>
              <a:gd name="adj2" fmla="val 38860"/>
              <a:gd name="adj3" fmla="val 1666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93B7BB-AE89-49B6-9621-8BFE31A33979}"/>
              </a:ext>
            </a:extLst>
          </p:cNvPr>
          <p:cNvSpPr/>
          <p:nvPr/>
        </p:nvSpPr>
        <p:spPr>
          <a:xfrm>
            <a:off x="3333031" y="5039425"/>
            <a:ext cx="57300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중국 상하이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OFO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자전거 분석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데이터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도시 자전거 투입량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시간대별 승용차   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사용량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기마행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거리분포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이용지역 사용량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사용차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사용 기간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OFO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공개된 빅데이터</a:t>
            </a:r>
          </a:p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EDE6AB97-F11A-4F78-8868-4FCF08626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39" y="4589074"/>
            <a:ext cx="1489882" cy="1440000"/>
          </a:xfrm>
          <a:prstGeom prst="ellipse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1DCC67-4C6F-4815-83E2-8EF447C5FA4C}"/>
              </a:ext>
            </a:extLst>
          </p:cNvPr>
          <p:cNvSpPr txBox="1"/>
          <p:nvPr/>
        </p:nvSpPr>
        <p:spPr>
          <a:xfrm>
            <a:off x="9106410" y="6127313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서박함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7C7E1AE-F2A8-42B3-BA26-625F8C393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0140" y="4589074"/>
            <a:ext cx="1270035" cy="1270035"/>
          </a:xfrm>
          <a:prstGeom prst="rect">
            <a:avLst/>
          </a:prstGeom>
        </p:spPr>
      </p:pic>
      <p:sp>
        <p:nvSpPr>
          <p:cNvPr id="25" name="모서리가 둥근 사각형 설명선 55">
            <a:extLst>
              <a:ext uri="{FF2B5EF4-FFF2-40B4-BE49-F238E27FC236}">
                <a16:creationId xmlns:a16="http://schemas.microsoft.com/office/drawing/2014/main" id="{EF2ACBAF-9449-478D-89A0-22A77DFE049A}"/>
              </a:ext>
            </a:extLst>
          </p:cNvPr>
          <p:cNvSpPr/>
          <p:nvPr/>
        </p:nvSpPr>
        <p:spPr>
          <a:xfrm>
            <a:off x="2871043" y="1291010"/>
            <a:ext cx="7374756" cy="3181349"/>
          </a:xfrm>
          <a:prstGeom prst="wedgeRoundRectCallout">
            <a:avLst>
              <a:gd name="adj1" fmla="val -50119"/>
              <a:gd name="adj2" fmla="val 35508"/>
              <a:gd name="adj3" fmla="val 1666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749A0B-9184-4897-9E18-21BF0C1FBE71}"/>
              </a:ext>
            </a:extLst>
          </p:cNvPr>
          <p:cNvSpPr/>
          <p:nvPr/>
        </p:nvSpPr>
        <p:spPr>
          <a:xfrm>
            <a:off x="2996055" y="1495790"/>
            <a:ext cx="78258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서울시 전동휠체어 급속 충전소 실효성 분석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데이터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서울시 구별 경계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서울형 지도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태깅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전동 휠체어 급속충전기 정보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서울형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지도태깅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어르신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돌봄시설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정보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서울시 고령자현황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 서울시 통계정보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공공데이터 포털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서울시 열린 데이터 광장 등에 공개된 정보이용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R,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qlik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데이터 시각화 툴을 이용하여 지도에 매핑하여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인사이트를 도출하는 데 초점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A2252D5-5099-4E38-987F-72D1D0F025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11" y="1024037"/>
            <a:ext cx="1364844" cy="136484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F628422-BF2C-4070-B4DE-DEDE1A5EC2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97" y="1357879"/>
            <a:ext cx="1092106" cy="10921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3A3BC68-1B5B-4242-8A3F-B383D0CEDC3E}"/>
              </a:ext>
            </a:extLst>
          </p:cNvPr>
          <p:cNvSpPr txBox="1"/>
          <p:nvPr/>
        </p:nvSpPr>
        <p:spPr>
          <a:xfrm>
            <a:off x="1706224" y="4759161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오현모</a:t>
            </a:r>
          </a:p>
        </p:txBody>
      </p:sp>
      <p:pic>
        <p:nvPicPr>
          <p:cNvPr id="39" name="Picture 13">
            <a:extLst>
              <a:ext uri="{FF2B5EF4-FFF2-40B4-BE49-F238E27FC236}">
                <a16:creationId xmlns:a16="http://schemas.microsoft.com/office/drawing/2014/main" id="{B2510E19-FB68-4EA0-8609-720A82E2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24" y="3257625"/>
            <a:ext cx="1482791" cy="1440000"/>
          </a:xfrm>
          <a:prstGeom prst="ellipse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5" name="文本框 57">
            <a:extLst>
              <a:ext uri="{FF2B5EF4-FFF2-40B4-BE49-F238E27FC236}">
                <a16:creationId xmlns:a16="http://schemas.microsoft.com/office/drawing/2014/main" id="{FAD02B8F-0F85-4432-9C07-54CB84C3235C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02.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주제 선정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59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088942FB-F0BA-486A-A475-D584EC175062}"/>
              </a:ext>
            </a:extLst>
          </p:cNvPr>
          <p:cNvSpPr txBox="1"/>
          <p:nvPr/>
        </p:nvSpPr>
        <p:spPr>
          <a:xfrm>
            <a:off x="1946805" y="4504123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천하은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모서리가 둥근 사각형 설명선 24">
            <a:extLst>
              <a:ext uri="{FF2B5EF4-FFF2-40B4-BE49-F238E27FC236}">
                <a16:creationId xmlns:a16="http://schemas.microsoft.com/office/drawing/2014/main" id="{C8ADEB92-404D-4EBD-8A01-DA9CCE1E48CA}"/>
              </a:ext>
            </a:extLst>
          </p:cNvPr>
          <p:cNvSpPr/>
          <p:nvPr/>
        </p:nvSpPr>
        <p:spPr>
          <a:xfrm>
            <a:off x="3503139" y="2359196"/>
            <a:ext cx="7613408" cy="2395704"/>
          </a:xfrm>
          <a:prstGeom prst="wedgeRoundRectCallout">
            <a:avLst>
              <a:gd name="adj1" fmla="val -50119"/>
              <a:gd name="adj2" fmla="val -9022"/>
              <a:gd name="adj3" fmla="val 1666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B954B4-94A6-4D8A-864E-C13E13FF9F28}"/>
              </a:ext>
            </a:extLst>
          </p:cNvPr>
          <p:cNvSpPr/>
          <p:nvPr/>
        </p:nvSpPr>
        <p:spPr>
          <a:xfrm>
            <a:off x="3628152" y="2451939"/>
            <a:ext cx="75368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&lt;SNS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키워드가 영화 흥행에 끼치는 영향 분석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개봉영화 리스트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단어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주인공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사회이슈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etc.)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같이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쓰이는지             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영화의 흥행 및 수익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SNS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웹크롤링이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필요할 것으로 예상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분석방안은 함께 논의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4F7B7931-44EA-4C46-B66F-5F09ED459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03" y="2609973"/>
            <a:ext cx="1885950" cy="1894150"/>
          </a:xfrm>
          <a:prstGeom prst="ellipse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CAAF627-B6C7-4D05-B12B-0A34E8D89D13}"/>
              </a:ext>
            </a:extLst>
          </p:cNvPr>
          <p:cNvGrpSpPr/>
          <p:nvPr/>
        </p:nvGrpSpPr>
        <p:grpSpPr>
          <a:xfrm>
            <a:off x="2600086" y="7880593"/>
            <a:ext cx="7658578" cy="2648500"/>
            <a:chOff x="2612951" y="4082040"/>
            <a:chExt cx="7658578" cy="2648500"/>
          </a:xfrm>
        </p:grpSpPr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61E668CB-1A12-48F2-85BE-1A1D06064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0248" y="4082040"/>
              <a:ext cx="3464687" cy="264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9B99AF-7318-484F-BD24-B39949C4274F}"/>
                </a:ext>
              </a:extLst>
            </p:cNvPr>
            <p:cNvSpPr txBox="1"/>
            <p:nvPr/>
          </p:nvSpPr>
          <p:spPr>
            <a:xfrm>
              <a:off x="6881816" y="5128493"/>
              <a:ext cx="3389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투표를 통해 최종 주제로 선정</a:t>
              </a: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CB0EF38-E15F-4A44-BC33-689A976C5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951" y="5700979"/>
              <a:ext cx="1029561" cy="1029561"/>
            </a:xfrm>
            <a:prstGeom prst="rect">
              <a:avLst/>
            </a:prstGeom>
          </p:spPr>
        </p:pic>
      </p:grpSp>
      <p:sp>
        <p:nvSpPr>
          <p:cNvPr id="44" name="文本框 57">
            <a:extLst>
              <a:ext uri="{FF2B5EF4-FFF2-40B4-BE49-F238E27FC236}">
                <a16:creationId xmlns:a16="http://schemas.microsoft.com/office/drawing/2014/main" id="{520F7583-CEBC-4BF7-8394-767FB71BB912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02.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주제 선정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995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088942FB-F0BA-486A-A475-D584EC175062}"/>
              </a:ext>
            </a:extLst>
          </p:cNvPr>
          <p:cNvSpPr txBox="1"/>
          <p:nvPr/>
        </p:nvSpPr>
        <p:spPr>
          <a:xfrm>
            <a:off x="1946805" y="3565037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천하은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모서리가 둥근 사각형 설명선 24">
            <a:extLst>
              <a:ext uri="{FF2B5EF4-FFF2-40B4-BE49-F238E27FC236}">
                <a16:creationId xmlns:a16="http://schemas.microsoft.com/office/drawing/2014/main" id="{C8ADEB92-404D-4EBD-8A01-DA9CCE1E48CA}"/>
              </a:ext>
            </a:extLst>
          </p:cNvPr>
          <p:cNvSpPr/>
          <p:nvPr/>
        </p:nvSpPr>
        <p:spPr>
          <a:xfrm>
            <a:off x="3503139" y="1420110"/>
            <a:ext cx="7613408" cy="2395704"/>
          </a:xfrm>
          <a:prstGeom prst="wedgeRoundRectCallout">
            <a:avLst>
              <a:gd name="adj1" fmla="val -50119"/>
              <a:gd name="adj2" fmla="val -9022"/>
              <a:gd name="adj3" fmla="val 1666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B954B4-94A6-4D8A-864E-C13E13FF9F28}"/>
              </a:ext>
            </a:extLst>
          </p:cNvPr>
          <p:cNvSpPr/>
          <p:nvPr/>
        </p:nvSpPr>
        <p:spPr>
          <a:xfrm>
            <a:off x="3628152" y="1512853"/>
            <a:ext cx="75368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&lt;SNS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키워드가 영화 흥행에 끼치는 영향 분석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개봉영화 리스트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단어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주인공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사회이슈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etc.)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같이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쓰이는지             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영화의 흥행 및 수익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SNS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웹크롤링이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필요할 것으로 예상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분석방안은 함께 논의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4F7B7931-44EA-4C46-B66F-5F09ED459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03" y="1670887"/>
            <a:ext cx="1885950" cy="1894150"/>
          </a:xfrm>
          <a:prstGeom prst="ellipse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CAAF627-B6C7-4D05-B12B-0A34E8D89D13}"/>
              </a:ext>
            </a:extLst>
          </p:cNvPr>
          <p:cNvGrpSpPr/>
          <p:nvPr/>
        </p:nvGrpSpPr>
        <p:grpSpPr>
          <a:xfrm>
            <a:off x="2600086" y="4082040"/>
            <a:ext cx="7658578" cy="2648500"/>
            <a:chOff x="2612951" y="4082040"/>
            <a:chExt cx="7658578" cy="2648500"/>
          </a:xfrm>
        </p:grpSpPr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61E668CB-1A12-48F2-85BE-1A1D06064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0248" y="4082040"/>
              <a:ext cx="3464687" cy="264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9B99AF-7318-484F-BD24-B39949C4274F}"/>
                </a:ext>
              </a:extLst>
            </p:cNvPr>
            <p:cNvSpPr txBox="1"/>
            <p:nvPr/>
          </p:nvSpPr>
          <p:spPr>
            <a:xfrm>
              <a:off x="6881816" y="5128493"/>
              <a:ext cx="3389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투표를 통해 최종 주제로 선정</a:t>
              </a: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CB0EF38-E15F-4A44-BC33-689A976C5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951" y="5700979"/>
              <a:ext cx="1029561" cy="1029561"/>
            </a:xfrm>
            <a:prstGeom prst="rect">
              <a:avLst/>
            </a:prstGeom>
          </p:spPr>
        </p:pic>
      </p:grpSp>
      <p:sp>
        <p:nvSpPr>
          <p:cNvPr id="11" name="文本框 57">
            <a:extLst>
              <a:ext uri="{FF2B5EF4-FFF2-40B4-BE49-F238E27FC236}">
                <a16:creationId xmlns:a16="http://schemas.microsoft.com/office/drawing/2014/main" id="{6B5208A8-BCD7-4E22-98F8-D3DCFD7BCD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02.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주제 선정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9906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89" y="895"/>
            <a:ext cx="12855223" cy="7230864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E0809-2836-4F71-BCCA-377A489962DF}"/>
              </a:ext>
            </a:extLst>
          </p:cNvPr>
          <p:cNvSpPr/>
          <p:nvPr/>
        </p:nvSpPr>
        <p:spPr>
          <a:xfrm>
            <a:off x="-483393" y="-251830"/>
            <a:ext cx="14545616" cy="7848872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9669157" y="447"/>
            <a:ext cx="3188446" cy="1221900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351317" y="5340549"/>
            <a:ext cx="1652834" cy="1039198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497425" y="6089159"/>
            <a:ext cx="2406341" cy="151295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11955504" y="6361720"/>
            <a:ext cx="1154513" cy="725885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11423283" y="5074069"/>
            <a:ext cx="1808056" cy="1136794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4">
            <a:extLst>
              <a:ext uri="{FF2B5EF4-FFF2-40B4-BE49-F238E27FC236}">
                <a16:creationId xmlns:a16="http://schemas.microsoft.com/office/drawing/2014/main" id="{02E81887-9FB3-46F0-BB42-7FD700959412}"/>
              </a:ext>
            </a:extLst>
          </p:cNvPr>
          <p:cNvGrpSpPr/>
          <p:nvPr/>
        </p:nvGrpSpPr>
        <p:grpSpPr>
          <a:xfrm>
            <a:off x="4120650" y="1895192"/>
            <a:ext cx="4617452" cy="3644755"/>
            <a:chOff x="3633958" y="1894977"/>
            <a:chExt cx="4618024" cy="3645204"/>
          </a:xfrm>
        </p:grpSpPr>
        <p:sp>
          <p:nvSpPr>
            <p:cNvPr id="17" name="菱形 43">
              <a:extLst>
                <a:ext uri="{FF2B5EF4-FFF2-40B4-BE49-F238E27FC236}">
                  <a16:creationId xmlns:a16="http://schemas.microsoft.com/office/drawing/2014/main" id="{7AE6BEAF-F421-4279-8E05-7FDE4A770789}"/>
                </a:ext>
              </a:extLst>
            </p:cNvPr>
            <p:cNvSpPr/>
            <p:nvPr/>
          </p:nvSpPr>
          <p:spPr>
            <a:xfrm>
              <a:off x="4120366" y="1894977"/>
              <a:ext cx="3645207" cy="3645204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44">
              <a:extLst>
                <a:ext uri="{FF2B5EF4-FFF2-40B4-BE49-F238E27FC236}">
                  <a16:creationId xmlns:a16="http://schemas.microsoft.com/office/drawing/2014/main" id="{418BB9BC-1599-46CE-9D13-305190363275}"/>
                </a:ext>
              </a:extLst>
            </p:cNvPr>
            <p:cNvSpPr/>
            <p:nvPr/>
          </p:nvSpPr>
          <p:spPr>
            <a:xfrm>
              <a:off x="3633958" y="1913665"/>
              <a:ext cx="3607831" cy="3607828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45">
              <a:extLst>
                <a:ext uri="{FF2B5EF4-FFF2-40B4-BE49-F238E27FC236}">
                  <a16:creationId xmlns:a16="http://schemas.microsoft.com/office/drawing/2014/main" id="{4F348677-8616-463E-8E17-447DABA7900C}"/>
                </a:ext>
              </a:extLst>
            </p:cNvPr>
            <p:cNvSpPr/>
            <p:nvPr/>
          </p:nvSpPr>
          <p:spPr>
            <a:xfrm>
              <a:off x="4644151" y="1913665"/>
              <a:ext cx="3607831" cy="3607828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46">
              <a:extLst>
                <a:ext uri="{FF2B5EF4-FFF2-40B4-BE49-F238E27FC236}">
                  <a16:creationId xmlns:a16="http://schemas.microsoft.com/office/drawing/2014/main" id="{592365A2-D4BA-4D13-9D3A-088FEBDC87B7}"/>
                </a:ext>
              </a:extLst>
            </p:cNvPr>
            <p:cNvSpPr/>
            <p:nvPr/>
          </p:nvSpPr>
          <p:spPr>
            <a:xfrm>
              <a:off x="4785135" y="2559747"/>
              <a:ext cx="2315667" cy="2315665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D3A557-DF75-4AEE-924E-FDDC11C7036D}"/>
                </a:ext>
              </a:extLst>
            </p:cNvPr>
            <p:cNvSpPr txBox="1"/>
            <p:nvPr/>
          </p:nvSpPr>
          <p:spPr>
            <a:xfrm>
              <a:off x="5402284" y="2937360"/>
              <a:ext cx="1081710" cy="104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5" spc="84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6185" spc="84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文字1">
              <a:extLst>
                <a:ext uri="{FF2B5EF4-FFF2-40B4-BE49-F238E27FC236}">
                  <a16:creationId xmlns:a16="http://schemas.microsoft.com/office/drawing/2014/main" id="{AB379BF8-EA09-4FD9-A7EA-E6A92A94CEAE}"/>
                </a:ext>
              </a:extLst>
            </p:cNvPr>
            <p:cNvSpPr txBox="1"/>
            <p:nvPr/>
          </p:nvSpPr>
          <p:spPr>
            <a:xfrm>
              <a:off x="5064254" y="3814902"/>
              <a:ext cx="1757430" cy="46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ea"/>
                  <a:sym typeface="+mn-lt"/>
                </a:rPr>
                <a:t>데이터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96642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7">
            <a:extLst>
              <a:ext uri="{FF2B5EF4-FFF2-40B4-BE49-F238E27FC236}">
                <a16:creationId xmlns:a16="http://schemas.microsoft.com/office/drawing/2014/main" id="{851157CF-F64C-48F8-BB8E-62A408A01676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C9A4F-2D2F-40F0-BD90-AEEA142E92E6}"/>
              </a:ext>
            </a:extLst>
          </p:cNvPr>
          <p:cNvSpPr txBox="1"/>
          <p:nvPr/>
        </p:nvSpPr>
        <p:spPr>
          <a:xfrm>
            <a:off x="1280803" y="1785414"/>
            <a:ext cx="8712968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기간별 박스오피스 데이터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누적관객수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스크린수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배급사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상영등급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감독 및 배우 정보 제공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수집 기준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하반기부터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2018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상반기까지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매출액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30,000,000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 이상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전국 스크린 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이상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관객 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 이상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액션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코미디 장르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데이터형식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Excel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데이터출처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한국영화진흥위원회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F031BE-1EEE-4FA2-B5E4-5D31A2BD3D4C}"/>
              </a:ext>
            </a:extLst>
          </p:cNvPr>
          <p:cNvSpPr txBox="1"/>
          <p:nvPr/>
        </p:nvSpPr>
        <p:spPr>
          <a:xfrm>
            <a:off x="14278247" y="3400301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127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영화 추출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127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행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X 16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b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= 2032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데이터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20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8C9A4F-2D2F-40F0-BD90-AEEA142E92E6}"/>
              </a:ext>
            </a:extLst>
          </p:cNvPr>
          <p:cNvSpPr txBox="1"/>
          <p:nvPr/>
        </p:nvSpPr>
        <p:spPr>
          <a:xfrm>
            <a:off x="1280803" y="1785414"/>
            <a:ext cx="8712968" cy="435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기간별 박스오피스 데이터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누적관객수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스크린수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배급사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상영등급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감독 및 배우 정보 제공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수집 기준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하반기부터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2018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상반기까지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(3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매출액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30,000,000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 이상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전국 스크린 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이상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관객 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 이상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액션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코미디 장르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데이터형식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Excel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데이터출처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한국영화진흥위원회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2FC16-C538-467B-B5D8-0373A2700A07}"/>
              </a:ext>
            </a:extLst>
          </p:cNvPr>
          <p:cNvSpPr txBox="1"/>
          <p:nvPr/>
        </p:nvSpPr>
        <p:spPr>
          <a:xfrm>
            <a:off x="8229575" y="3400301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127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영화 추출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127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행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X 16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b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= 2032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데이터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文本框 57">
            <a:extLst>
              <a:ext uri="{FF2B5EF4-FFF2-40B4-BE49-F238E27FC236}">
                <a16:creationId xmlns:a16="http://schemas.microsoft.com/office/drawing/2014/main" id="{F4DF9A94-EE8D-4975-AF0A-AC775392FFB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912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2E34CE2A-54E8-4790-9EF9-F7BAEBA957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223966"/>
              </p:ext>
            </p:extLst>
          </p:nvPr>
        </p:nvGraphicFramePr>
        <p:xfrm>
          <a:off x="453232" y="2176165"/>
          <a:ext cx="11952287" cy="468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4" imgW="12405218" imgH="4114800" progId="Excel.Sheet.12">
                  <p:embed/>
                </p:oleObj>
              </mc:Choice>
              <mc:Fallback>
                <p:oleObj name="Worksheet" r:id="rId4" imgW="12405218" imgH="4114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3232" y="2176165"/>
                        <a:ext cx="11952287" cy="468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F4C5B3-8AD9-4552-B7AE-7641E6234D97}"/>
              </a:ext>
            </a:extLst>
          </p:cNvPr>
          <p:cNvSpPr txBox="1"/>
          <p:nvPr/>
        </p:nvSpPr>
        <p:spPr>
          <a:xfrm>
            <a:off x="1280803" y="1312069"/>
            <a:ext cx="87129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기간별 박스오피스 데이터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115EB857-3486-44C1-BA54-6D4256A1BF9A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16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8C9A4F-2D2F-40F0-BD90-AEEA142E92E6}"/>
              </a:ext>
            </a:extLst>
          </p:cNvPr>
          <p:cNvSpPr txBox="1"/>
          <p:nvPr/>
        </p:nvSpPr>
        <p:spPr>
          <a:xfrm>
            <a:off x="1280803" y="1785414"/>
            <a:ext cx="8712968" cy="430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lvl="0">
              <a:lnSpc>
                <a:spcPct val="150000"/>
              </a:lnSpc>
            </a:pPr>
            <a:endParaRPr lang="en-US" altLang="ko-KR" sz="8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별 일일 </a:t>
            </a:r>
            <a:r>
              <a:rPr lang="ko-KR" altLang="en-US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en-US" altLang="ko-KR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언급 내용</a:t>
            </a:r>
            <a:endParaRPr lang="en-US" altLang="ko-KR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수집 기준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채널을 이용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개봉일 전후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일간 각 영화 별 언급 횟수와 콘텐츠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제목이 일상어 또는 고유 명사로 수집의 의미가 없는 것 제외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( ex.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수집 방법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Python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이용해서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제작하여 자체 수집 및 저장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데이터형식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CSV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데이터출처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2FC16-C538-467B-B5D8-0373A2700A07}"/>
              </a:ext>
            </a:extLst>
          </p:cNvPr>
          <p:cNvSpPr txBox="1"/>
          <p:nvPr/>
        </p:nvSpPr>
        <p:spPr>
          <a:xfrm>
            <a:off x="13774191" y="3031550"/>
            <a:ext cx="410445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115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영화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건의</a:t>
            </a:r>
            <a:b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6" name="文本框 57">
            <a:extLst>
              <a:ext uri="{FF2B5EF4-FFF2-40B4-BE49-F238E27FC236}">
                <a16:creationId xmlns:a16="http://schemas.microsoft.com/office/drawing/2014/main" id="{A8DC2570-7FE9-4E9F-B42F-E6A29EEBB044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87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8C9A4F-2D2F-40F0-BD90-AEEA142E92E6}"/>
              </a:ext>
            </a:extLst>
          </p:cNvPr>
          <p:cNvSpPr txBox="1"/>
          <p:nvPr/>
        </p:nvSpPr>
        <p:spPr>
          <a:xfrm>
            <a:off x="1280803" y="1785414"/>
            <a:ext cx="8712968" cy="430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lvl="0">
              <a:lnSpc>
                <a:spcPct val="150000"/>
              </a:lnSpc>
            </a:pPr>
            <a:endParaRPr lang="en-US" altLang="ko-KR" sz="8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별 일일 </a:t>
            </a:r>
            <a:r>
              <a:rPr lang="ko-KR" altLang="en-US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en-US" altLang="ko-KR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언급 내용</a:t>
            </a:r>
            <a:endParaRPr lang="en-US" altLang="ko-KR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수집 기준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채널을 이용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개봉일 전후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일간 각 영화 별 언급 횟수와 콘텐츠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제목이 일상어 또는 고유 명사로 수집의 의미가 없는 것 제외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  ( ex.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수집 방법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Python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이용해서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제작하여 자체 수집 및 저장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데이터형식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CSV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데이터출처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82FC16-C538-467B-B5D8-0373A2700A07}"/>
              </a:ext>
            </a:extLst>
          </p:cNvPr>
          <p:cNvSpPr txBox="1"/>
          <p:nvPr/>
        </p:nvSpPr>
        <p:spPr>
          <a:xfrm>
            <a:off x="9021663" y="3031550"/>
            <a:ext cx="410445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115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영화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건의</a:t>
            </a:r>
            <a:b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</a:t>
            </a:r>
          </a:p>
        </p:txBody>
      </p:sp>
      <p:sp>
        <p:nvSpPr>
          <p:cNvPr id="6" name="文本框 57">
            <a:extLst>
              <a:ext uri="{FF2B5EF4-FFF2-40B4-BE49-F238E27FC236}">
                <a16:creationId xmlns:a16="http://schemas.microsoft.com/office/drawing/2014/main" id="{61692DFC-47CD-400B-A914-F0EE5F750BD9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443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7">
            <a:extLst>
              <a:ext uri="{FF2B5EF4-FFF2-40B4-BE49-F238E27FC236}">
                <a16:creationId xmlns:a16="http://schemas.microsoft.com/office/drawing/2014/main" id="{851157CF-F64C-48F8-BB8E-62A408A01676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02.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4C5B3-8AD9-4552-B7AE-7641E6234D97}"/>
              </a:ext>
            </a:extLst>
          </p:cNvPr>
          <p:cNvSpPr txBox="1"/>
          <p:nvPr/>
        </p:nvSpPr>
        <p:spPr>
          <a:xfrm>
            <a:off x="1280803" y="1312069"/>
            <a:ext cx="87129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코드 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DC63B4-2063-4FFC-B20F-2B39775768D0}"/>
              </a:ext>
            </a:extLst>
          </p:cNvPr>
          <p:cNvGrpSpPr/>
          <p:nvPr/>
        </p:nvGrpSpPr>
        <p:grpSpPr>
          <a:xfrm>
            <a:off x="1892870" y="2127677"/>
            <a:ext cx="9073010" cy="14099468"/>
            <a:chOff x="-10708531" y="-873515"/>
            <a:chExt cx="9073010" cy="140994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A777FA-819B-4905-BD6D-E6BF96878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914" t="28230" r="11523" b="5628"/>
            <a:stretch/>
          </p:blipFill>
          <p:spPr>
            <a:xfrm>
              <a:off x="-10708531" y="-873515"/>
              <a:ext cx="9073008" cy="47837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ADE2CA-F5FF-43A2-A2EC-AAEAC3BAC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14" t="55811" r="11523" b="8348"/>
            <a:stretch/>
          </p:blipFill>
          <p:spPr>
            <a:xfrm>
              <a:off x="-10708531" y="3901449"/>
              <a:ext cx="9073008" cy="259228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B7BA31-0B47-4A23-B989-CBDC3CF9C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914" t="27436" r="11522" b="5858"/>
            <a:stretch/>
          </p:blipFill>
          <p:spPr>
            <a:xfrm>
              <a:off x="-10708531" y="6496644"/>
              <a:ext cx="9073010" cy="482453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4532D6E-4CA5-475A-9915-3CC7149D5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914" t="47558" r="11523" b="26106"/>
            <a:stretch/>
          </p:blipFill>
          <p:spPr>
            <a:xfrm>
              <a:off x="-10708531" y="11321181"/>
              <a:ext cx="9073008" cy="190477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7DAF12-DB7B-432C-BF72-101173D27D96}"/>
              </a:ext>
            </a:extLst>
          </p:cNvPr>
          <p:cNvSpPr txBox="1"/>
          <p:nvPr/>
        </p:nvSpPr>
        <p:spPr>
          <a:xfrm>
            <a:off x="7725519" y="2896245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필요한 모듈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import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9DC619-26E2-4301-AC3C-3A0BD83A09FE}"/>
              </a:ext>
            </a:extLst>
          </p:cNvPr>
          <p:cNvGrpSpPr/>
          <p:nvPr/>
        </p:nvGrpSpPr>
        <p:grpSpPr>
          <a:xfrm>
            <a:off x="51345" y="-29624"/>
            <a:ext cx="12858750" cy="1965669"/>
            <a:chOff x="51345" y="-29624"/>
            <a:chExt cx="12858750" cy="196566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229007E-B92F-4481-BA2A-6BC897529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998" t="22124" r="4078" b="53982"/>
            <a:stretch/>
          </p:blipFill>
          <p:spPr>
            <a:xfrm>
              <a:off x="51345" y="-29624"/>
              <a:ext cx="12858750" cy="1965669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F360C03-4076-419A-A0E9-337A4CFA930A}"/>
                </a:ext>
              </a:extLst>
            </p:cNvPr>
            <p:cNvSpPr/>
            <p:nvPr/>
          </p:nvSpPr>
          <p:spPr>
            <a:xfrm>
              <a:off x="956767" y="519981"/>
              <a:ext cx="576064" cy="623976"/>
            </a:xfrm>
            <a:prstGeom prst="ellipse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文本框 57">
              <a:extLst>
                <a:ext uri="{FF2B5EF4-FFF2-40B4-BE49-F238E27FC236}">
                  <a16:creationId xmlns:a16="http://schemas.microsoft.com/office/drawing/2014/main" id="{A42211BF-B6AC-4D4C-B3AB-416E6E829E9F}"/>
                </a:ext>
              </a:extLst>
            </p:cNvPr>
            <p:cNvSpPr txBox="1"/>
            <p:nvPr/>
          </p:nvSpPr>
          <p:spPr>
            <a:xfrm>
              <a:off x="812751" y="521434"/>
              <a:ext cx="619268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03. 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데이터 처리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–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데이터 수집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4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908343-D13D-4896-A543-DA24A8600BBD}"/>
              </a:ext>
            </a:extLst>
          </p:cNvPr>
          <p:cNvGrpSpPr/>
          <p:nvPr/>
        </p:nvGrpSpPr>
        <p:grpSpPr>
          <a:xfrm rot="5400000">
            <a:off x="6087166" y="-6734996"/>
            <a:ext cx="647700" cy="12854141"/>
            <a:chOff x="-1722823" y="56480"/>
            <a:chExt cx="647700" cy="687221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F5FA581-BD93-49BC-BC10-6574F3ECDD4F}"/>
                </a:ext>
              </a:extLst>
            </p:cNvPr>
            <p:cNvSpPr/>
            <p:nvPr/>
          </p:nvSpPr>
          <p:spPr>
            <a:xfrm>
              <a:off x="-1687854" y="56480"/>
              <a:ext cx="555119" cy="687221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145">
              <a:extLst>
                <a:ext uri="{FF2B5EF4-FFF2-40B4-BE49-F238E27FC236}">
                  <a16:creationId xmlns:a16="http://schemas.microsoft.com/office/drawing/2014/main" id="{72269F32-4053-4C8F-BB76-113AC87AF881}"/>
                </a:ext>
              </a:extLst>
            </p:cNvPr>
            <p:cNvSpPr/>
            <p:nvPr/>
          </p:nvSpPr>
          <p:spPr>
            <a:xfrm>
              <a:off x="-1722823" y="56480"/>
              <a:ext cx="647700" cy="6857999"/>
            </a:xfrm>
            <a:custGeom>
              <a:avLst/>
              <a:gdLst>
                <a:gd name="connsiteX0" fmla="*/ 143850 w 647700"/>
                <a:gd name="connsiteY0" fmla="*/ 6209754 h 6857999"/>
                <a:gd name="connsiteX1" fmla="*/ 143850 w 647700"/>
                <a:gd name="connsiteY1" fmla="*/ 6569754 h 6857999"/>
                <a:gd name="connsiteX2" fmla="*/ 503850 w 647700"/>
                <a:gd name="connsiteY2" fmla="*/ 6569754 h 6857999"/>
                <a:gd name="connsiteX3" fmla="*/ 503850 w 647700"/>
                <a:gd name="connsiteY3" fmla="*/ 6209754 h 6857999"/>
                <a:gd name="connsiteX4" fmla="*/ 143850 w 647700"/>
                <a:gd name="connsiteY4" fmla="*/ 5543631 h 6857999"/>
                <a:gd name="connsiteX5" fmla="*/ 143850 w 647700"/>
                <a:gd name="connsiteY5" fmla="*/ 5903631 h 6857999"/>
                <a:gd name="connsiteX6" fmla="*/ 503850 w 647700"/>
                <a:gd name="connsiteY6" fmla="*/ 5903631 h 6857999"/>
                <a:gd name="connsiteX7" fmla="*/ 503850 w 647700"/>
                <a:gd name="connsiteY7" fmla="*/ 5543631 h 6857999"/>
                <a:gd name="connsiteX8" fmla="*/ 143850 w 647700"/>
                <a:gd name="connsiteY8" fmla="*/ 4877510 h 6857999"/>
                <a:gd name="connsiteX9" fmla="*/ 143850 w 647700"/>
                <a:gd name="connsiteY9" fmla="*/ 5237510 h 6857999"/>
                <a:gd name="connsiteX10" fmla="*/ 503850 w 647700"/>
                <a:gd name="connsiteY10" fmla="*/ 5237510 h 6857999"/>
                <a:gd name="connsiteX11" fmla="*/ 503850 w 647700"/>
                <a:gd name="connsiteY11" fmla="*/ 4877510 h 6857999"/>
                <a:gd name="connsiteX12" fmla="*/ 143850 w 647700"/>
                <a:gd name="connsiteY12" fmla="*/ 4211389 h 6857999"/>
                <a:gd name="connsiteX13" fmla="*/ 143850 w 647700"/>
                <a:gd name="connsiteY13" fmla="*/ 4571389 h 6857999"/>
                <a:gd name="connsiteX14" fmla="*/ 503850 w 647700"/>
                <a:gd name="connsiteY14" fmla="*/ 4571389 h 6857999"/>
                <a:gd name="connsiteX15" fmla="*/ 503850 w 647700"/>
                <a:gd name="connsiteY15" fmla="*/ 4211389 h 6857999"/>
                <a:gd name="connsiteX16" fmla="*/ 143850 w 647700"/>
                <a:gd name="connsiteY16" fmla="*/ 3545268 h 6857999"/>
                <a:gd name="connsiteX17" fmla="*/ 143850 w 647700"/>
                <a:gd name="connsiteY17" fmla="*/ 3905268 h 6857999"/>
                <a:gd name="connsiteX18" fmla="*/ 503850 w 647700"/>
                <a:gd name="connsiteY18" fmla="*/ 3905268 h 6857999"/>
                <a:gd name="connsiteX19" fmla="*/ 503850 w 647700"/>
                <a:gd name="connsiteY19" fmla="*/ 3545268 h 6857999"/>
                <a:gd name="connsiteX20" fmla="*/ 143850 w 647700"/>
                <a:gd name="connsiteY20" fmla="*/ 2879148 h 6857999"/>
                <a:gd name="connsiteX21" fmla="*/ 143850 w 647700"/>
                <a:gd name="connsiteY21" fmla="*/ 3239148 h 6857999"/>
                <a:gd name="connsiteX22" fmla="*/ 503850 w 647700"/>
                <a:gd name="connsiteY22" fmla="*/ 3239148 h 6857999"/>
                <a:gd name="connsiteX23" fmla="*/ 503850 w 647700"/>
                <a:gd name="connsiteY23" fmla="*/ 2879148 h 6857999"/>
                <a:gd name="connsiteX24" fmla="*/ 143850 w 647700"/>
                <a:gd name="connsiteY24" fmla="*/ 2213027 h 6857999"/>
                <a:gd name="connsiteX25" fmla="*/ 143850 w 647700"/>
                <a:gd name="connsiteY25" fmla="*/ 2573027 h 6857999"/>
                <a:gd name="connsiteX26" fmla="*/ 503850 w 647700"/>
                <a:gd name="connsiteY26" fmla="*/ 2573027 h 6857999"/>
                <a:gd name="connsiteX27" fmla="*/ 503850 w 647700"/>
                <a:gd name="connsiteY27" fmla="*/ 2213027 h 6857999"/>
                <a:gd name="connsiteX28" fmla="*/ 143850 w 647700"/>
                <a:gd name="connsiteY28" fmla="*/ 1546906 h 6857999"/>
                <a:gd name="connsiteX29" fmla="*/ 143850 w 647700"/>
                <a:gd name="connsiteY29" fmla="*/ 1906906 h 6857999"/>
                <a:gd name="connsiteX30" fmla="*/ 503850 w 647700"/>
                <a:gd name="connsiteY30" fmla="*/ 1906906 h 6857999"/>
                <a:gd name="connsiteX31" fmla="*/ 503850 w 647700"/>
                <a:gd name="connsiteY31" fmla="*/ 1546906 h 6857999"/>
                <a:gd name="connsiteX32" fmla="*/ 143850 w 647700"/>
                <a:gd name="connsiteY32" fmla="*/ 880785 h 6857999"/>
                <a:gd name="connsiteX33" fmla="*/ 143850 w 647700"/>
                <a:gd name="connsiteY33" fmla="*/ 1240785 h 6857999"/>
                <a:gd name="connsiteX34" fmla="*/ 503850 w 647700"/>
                <a:gd name="connsiteY34" fmla="*/ 1240785 h 6857999"/>
                <a:gd name="connsiteX35" fmla="*/ 503850 w 647700"/>
                <a:gd name="connsiteY35" fmla="*/ 880785 h 6857999"/>
                <a:gd name="connsiteX36" fmla="*/ 143850 w 647700"/>
                <a:gd name="connsiteY36" fmla="*/ 214664 h 6857999"/>
                <a:gd name="connsiteX37" fmla="*/ 143850 w 647700"/>
                <a:gd name="connsiteY37" fmla="*/ 574664 h 6857999"/>
                <a:gd name="connsiteX38" fmla="*/ 503850 w 647700"/>
                <a:gd name="connsiteY38" fmla="*/ 574664 h 6857999"/>
                <a:gd name="connsiteX39" fmla="*/ 503850 w 647700"/>
                <a:gd name="connsiteY39" fmla="*/ 214664 h 6857999"/>
                <a:gd name="connsiteX40" fmla="*/ 0 w 647700"/>
                <a:gd name="connsiteY40" fmla="*/ 0 h 6857999"/>
                <a:gd name="connsiteX41" fmla="*/ 647700 w 647700"/>
                <a:gd name="connsiteY41" fmla="*/ 0 h 6857999"/>
                <a:gd name="connsiteX42" fmla="*/ 647700 w 647700"/>
                <a:gd name="connsiteY42" fmla="*/ 6857999 h 6857999"/>
                <a:gd name="connsiteX43" fmla="*/ 0 w 647700"/>
                <a:gd name="connsiteY4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47700" h="6857999">
                  <a:moveTo>
                    <a:pt x="143850" y="6209754"/>
                  </a:moveTo>
                  <a:lnTo>
                    <a:pt x="143850" y="6569754"/>
                  </a:lnTo>
                  <a:lnTo>
                    <a:pt x="503850" y="6569754"/>
                  </a:lnTo>
                  <a:lnTo>
                    <a:pt x="503850" y="6209754"/>
                  </a:lnTo>
                  <a:close/>
                  <a:moveTo>
                    <a:pt x="143850" y="5543631"/>
                  </a:moveTo>
                  <a:lnTo>
                    <a:pt x="143850" y="5903631"/>
                  </a:lnTo>
                  <a:lnTo>
                    <a:pt x="503850" y="5903631"/>
                  </a:lnTo>
                  <a:lnTo>
                    <a:pt x="503850" y="5543631"/>
                  </a:lnTo>
                  <a:close/>
                  <a:moveTo>
                    <a:pt x="143850" y="4877510"/>
                  </a:moveTo>
                  <a:lnTo>
                    <a:pt x="143850" y="5237510"/>
                  </a:lnTo>
                  <a:lnTo>
                    <a:pt x="503850" y="5237510"/>
                  </a:lnTo>
                  <a:lnTo>
                    <a:pt x="503850" y="4877510"/>
                  </a:lnTo>
                  <a:close/>
                  <a:moveTo>
                    <a:pt x="143850" y="4211389"/>
                  </a:moveTo>
                  <a:lnTo>
                    <a:pt x="143850" y="4571389"/>
                  </a:lnTo>
                  <a:lnTo>
                    <a:pt x="503850" y="4571389"/>
                  </a:lnTo>
                  <a:lnTo>
                    <a:pt x="503850" y="4211389"/>
                  </a:lnTo>
                  <a:close/>
                  <a:moveTo>
                    <a:pt x="143850" y="3545268"/>
                  </a:moveTo>
                  <a:lnTo>
                    <a:pt x="143850" y="3905268"/>
                  </a:lnTo>
                  <a:lnTo>
                    <a:pt x="503850" y="3905268"/>
                  </a:lnTo>
                  <a:lnTo>
                    <a:pt x="503850" y="3545268"/>
                  </a:lnTo>
                  <a:close/>
                  <a:moveTo>
                    <a:pt x="143850" y="2879148"/>
                  </a:moveTo>
                  <a:lnTo>
                    <a:pt x="143850" y="3239148"/>
                  </a:lnTo>
                  <a:lnTo>
                    <a:pt x="503850" y="3239148"/>
                  </a:lnTo>
                  <a:lnTo>
                    <a:pt x="503850" y="2879148"/>
                  </a:lnTo>
                  <a:close/>
                  <a:moveTo>
                    <a:pt x="143850" y="2213027"/>
                  </a:moveTo>
                  <a:lnTo>
                    <a:pt x="143850" y="2573027"/>
                  </a:lnTo>
                  <a:lnTo>
                    <a:pt x="503850" y="2573027"/>
                  </a:lnTo>
                  <a:lnTo>
                    <a:pt x="503850" y="2213027"/>
                  </a:lnTo>
                  <a:close/>
                  <a:moveTo>
                    <a:pt x="143850" y="1546906"/>
                  </a:moveTo>
                  <a:lnTo>
                    <a:pt x="143850" y="1906906"/>
                  </a:lnTo>
                  <a:lnTo>
                    <a:pt x="503850" y="1906906"/>
                  </a:lnTo>
                  <a:lnTo>
                    <a:pt x="503850" y="1546906"/>
                  </a:lnTo>
                  <a:close/>
                  <a:moveTo>
                    <a:pt x="143850" y="880785"/>
                  </a:moveTo>
                  <a:lnTo>
                    <a:pt x="143850" y="1240785"/>
                  </a:lnTo>
                  <a:lnTo>
                    <a:pt x="503850" y="1240785"/>
                  </a:lnTo>
                  <a:lnTo>
                    <a:pt x="503850" y="880785"/>
                  </a:lnTo>
                  <a:close/>
                  <a:moveTo>
                    <a:pt x="143850" y="214664"/>
                  </a:moveTo>
                  <a:lnTo>
                    <a:pt x="143850" y="574664"/>
                  </a:lnTo>
                  <a:lnTo>
                    <a:pt x="503850" y="574664"/>
                  </a:lnTo>
                  <a:lnTo>
                    <a:pt x="503850" y="214664"/>
                  </a:lnTo>
                  <a:close/>
                  <a:moveTo>
                    <a:pt x="0" y="0"/>
                  </a:moveTo>
                  <a:lnTo>
                    <a:pt x="647700" y="0"/>
                  </a:lnTo>
                  <a:lnTo>
                    <a:pt x="647700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4D4B4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Rectangle 6">
            <a:extLst>
              <a:ext uri="{FF2B5EF4-FFF2-40B4-BE49-F238E27FC236}">
                <a16:creationId xmlns:a16="http://schemas.microsoft.com/office/drawing/2014/main" id="{9299F315-1A1D-4E9E-9F35-C21248AAF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2" y="-7864400"/>
            <a:ext cx="12858044" cy="723225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73" tIns="64286" rIns="128573" bIns="64286" numCol="1" anchor="t" anchorCtr="0" compatLnSpc="1"/>
          <a:lstStyle/>
          <a:p>
            <a:endParaRPr lang="zh-CN" altLang="en-US" sz="2000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6810" cy="723175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2084226" y="1694756"/>
            <a:ext cx="1746505" cy="923330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pPr algn="ctr"/>
            <a:r>
              <a:rPr lang="ko-KR" altLang="zh-CN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52" name="矩形 51"/>
          <p:cNvSpPr/>
          <p:nvPr/>
        </p:nvSpPr>
        <p:spPr>
          <a:xfrm>
            <a:off x="1490612" y="923736"/>
            <a:ext cx="2933733" cy="923330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DIRECTORY</a:t>
            </a:r>
            <a:endParaRPr lang="zh-CN" altLang="en-US" sz="5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11F5A8-2A9D-4C1C-B7E4-07CCBFA5A840}"/>
              </a:ext>
            </a:extLst>
          </p:cNvPr>
          <p:cNvSpPr/>
          <p:nvPr/>
        </p:nvSpPr>
        <p:spPr>
          <a:xfrm>
            <a:off x="6429375" y="-251830"/>
            <a:ext cx="7272808" cy="7848872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矩形 50">
            <a:extLst>
              <a:ext uri="{FF2B5EF4-FFF2-40B4-BE49-F238E27FC236}">
                <a16:creationId xmlns:a16="http://schemas.microsoft.com/office/drawing/2014/main" id="{46145B5B-40F7-48B1-A1CE-3A572956B47F}"/>
              </a:ext>
            </a:extLst>
          </p:cNvPr>
          <p:cNvSpPr/>
          <p:nvPr/>
        </p:nvSpPr>
        <p:spPr>
          <a:xfrm>
            <a:off x="2146322" y="1680819"/>
            <a:ext cx="1587732" cy="839391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pPr algn="ctr"/>
            <a:r>
              <a:rPr lang="ko-KR" altLang="zh-CN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31" name="矩形 51">
            <a:extLst>
              <a:ext uri="{FF2B5EF4-FFF2-40B4-BE49-F238E27FC236}">
                <a16:creationId xmlns:a16="http://schemas.microsoft.com/office/drawing/2014/main" id="{8895CC4E-12AC-461E-BF8B-0B62015EAA0B}"/>
              </a:ext>
            </a:extLst>
          </p:cNvPr>
          <p:cNvSpPr/>
          <p:nvPr/>
        </p:nvSpPr>
        <p:spPr>
          <a:xfrm>
            <a:off x="1606673" y="909799"/>
            <a:ext cx="2667030" cy="839391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5400" dirty="0"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DIRECTORY</a:t>
            </a:r>
            <a:endParaRPr lang="zh-CN" altLang="en-US" sz="5400" dirty="0"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2FC24B-4665-44CF-9E07-668040FCFF22}"/>
              </a:ext>
            </a:extLst>
          </p:cNvPr>
          <p:cNvGrpSpPr/>
          <p:nvPr/>
        </p:nvGrpSpPr>
        <p:grpSpPr>
          <a:xfrm>
            <a:off x="6760712" y="947895"/>
            <a:ext cx="4091863" cy="5336860"/>
            <a:chOff x="6760712" y="1486590"/>
            <a:chExt cx="4091863" cy="533686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22F8758-709B-44C9-A3D6-38FCB9216C16}"/>
                </a:ext>
              </a:extLst>
            </p:cNvPr>
            <p:cNvGrpSpPr/>
            <p:nvPr/>
          </p:nvGrpSpPr>
          <p:grpSpPr>
            <a:xfrm>
              <a:off x="6760712" y="1486590"/>
              <a:ext cx="4091863" cy="830312"/>
              <a:chOff x="6567054" y="1902199"/>
              <a:chExt cx="4091863" cy="830312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6567054" y="1902199"/>
                <a:ext cx="830312" cy="8303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200" dirty="0">
                    <a:solidFill>
                      <a:prstClr val="white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anose="020B0604020202020204" pitchFamily="34" charset="0"/>
                  </a:rPr>
                  <a:t>01</a:t>
                </a:r>
                <a:endParaRPr lang="zh-CN" altLang="en-US" sz="2200" dirty="0">
                  <a:solidFill>
                    <a:prstClr val="white"/>
                  </a:solidFill>
                  <a:latin typeface="배달의민족 도현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24"/>
              <p:cNvSpPr txBox="1"/>
              <p:nvPr/>
            </p:nvSpPr>
            <p:spPr>
              <a:xfrm>
                <a:off x="7830899" y="2055745"/>
                <a:ext cx="28280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2800" dirty="0">
                    <a:solidFill>
                      <a:schemeClr val="bg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sym typeface="+mn-ea"/>
                  </a:rPr>
                  <a:t>팀 프로젝트 과정</a:t>
                </a:r>
                <a:endPara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6B583EF-AAA8-456E-BC62-694C3078920D}"/>
                </a:ext>
              </a:extLst>
            </p:cNvPr>
            <p:cNvGrpSpPr/>
            <p:nvPr/>
          </p:nvGrpSpPr>
          <p:grpSpPr>
            <a:xfrm>
              <a:off x="6760712" y="2613227"/>
              <a:ext cx="2942510" cy="830312"/>
              <a:chOff x="6567054" y="2916447"/>
              <a:chExt cx="2942510" cy="830312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6567054" y="2916447"/>
                <a:ext cx="830312" cy="8303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200" dirty="0">
                    <a:solidFill>
                      <a:prstClr val="white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anose="020B0604020202020204" pitchFamily="34" charset="0"/>
                  </a:rPr>
                  <a:t>02</a:t>
                </a:r>
                <a:endParaRPr lang="zh-CN" altLang="en-US" sz="2200" dirty="0">
                  <a:solidFill>
                    <a:prstClr val="white"/>
                  </a:solidFill>
                  <a:latin typeface="배달의민족 도현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24"/>
              <p:cNvSpPr txBox="1"/>
              <p:nvPr/>
            </p:nvSpPr>
            <p:spPr>
              <a:xfrm>
                <a:off x="7830899" y="3069993"/>
                <a:ext cx="16786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FFFF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주제 선정</a:t>
                </a:r>
                <a:endParaRPr lang="ko-KR" altLang="zh-CN" sz="2800" dirty="0">
                  <a:solidFill>
                    <a:srgbClr val="FFFF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7135BF2-105C-40FC-A584-90F409AD7F37}"/>
                </a:ext>
              </a:extLst>
            </p:cNvPr>
            <p:cNvGrpSpPr/>
            <p:nvPr/>
          </p:nvGrpSpPr>
          <p:grpSpPr>
            <a:xfrm>
              <a:off x="6760712" y="3739864"/>
              <a:ext cx="3287156" cy="830312"/>
              <a:chOff x="6567054" y="4099058"/>
              <a:chExt cx="3287156" cy="830312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6567054" y="4099058"/>
                <a:ext cx="830312" cy="8303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200" dirty="0">
                    <a:solidFill>
                      <a:prstClr val="white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anose="020B0604020202020204" pitchFamily="34" charset="0"/>
                  </a:rPr>
                  <a:t>03</a:t>
                </a:r>
                <a:endParaRPr lang="zh-CN" altLang="en-US" sz="2200" dirty="0">
                  <a:solidFill>
                    <a:prstClr val="white"/>
                  </a:solidFill>
                  <a:latin typeface="배달의민족 도현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24"/>
              <p:cNvSpPr txBox="1"/>
              <p:nvPr/>
            </p:nvSpPr>
            <p:spPr>
              <a:xfrm>
                <a:off x="7830899" y="4252604"/>
                <a:ext cx="20233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FFFF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데이터 처리</a:t>
                </a:r>
                <a:endParaRPr lang="ko-KR" altLang="zh-CN" sz="2800" dirty="0">
                  <a:solidFill>
                    <a:srgbClr val="FFFF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BDADE4B-A35A-41FB-9399-C0D2C771545B}"/>
                </a:ext>
              </a:extLst>
            </p:cNvPr>
            <p:cNvGrpSpPr/>
            <p:nvPr/>
          </p:nvGrpSpPr>
          <p:grpSpPr>
            <a:xfrm>
              <a:off x="6760712" y="4866501"/>
              <a:ext cx="3287156" cy="830312"/>
              <a:chOff x="6567054" y="5331358"/>
              <a:chExt cx="3287156" cy="830312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6567054" y="5331358"/>
                <a:ext cx="830312" cy="8303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200" dirty="0">
                    <a:solidFill>
                      <a:prstClr val="white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anose="020B0604020202020204" pitchFamily="34" charset="0"/>
                  </a:rPr>
                  <a:t>04</a:t>
                </a:r>
                <a:endParaRPr lang="zh-CN" altLang="en-US" sz="2200" dirty="0">
                  <a:solidFill>
                    <a:prstClr val="white"/>
                  </a:solidFill>
                  <a:latin typeface="배달의민족 도현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24"/>
              <p:cNvSpPr txBox="1"/>
              <p:nvPr/>
            </p:nvSpPr>
            <p:spPr>
              <a:xfrm>
                <a:off x="7830899" y="5484904"/>
                <a:ext cx="20233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FFFF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데이터 분석</a:t>
                </a:r>
                <a:endParaRPr lang="ko-KR" altLang="zh-CN" sz="2800" dirty="0">
                  <a:solidFill>
                    <a:srgbClr val="FFFF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5BD0A0F-0E20-4CFE-B7E0-65D7E2371FFE}"/>
                </a:ext>
              </a:extLst>
            </p:cNvPr>
            <p:cNvGrpSpPr/>
            <p:nvPr/>
          </p:nvGrpSpPr>
          <p:grpSpPr>
            <a:xfrm>
              <a:off x="6760712" y="5993138"/>
              <a:ext cx="2137802" cy="830312"/>
              <a:chOff x="6567054" y="5331358"/>
              <a:chExt cx="2137802" cy="830312"/>
            </a:xfrm>
          </p:grpSpPr>
          <p:sp>
            <p:nvSpPr>
              <p:cNvPr id="33" name="椭圆 47">
                <a:extLst>
                  <a:ext uri="{FF2B5EF4-FFF2-40B4-BE49-F238E27FC236}">
                    <a16:creationId xmlns:a16="http://schemas.microsoft.com/office/drawing/2014/main" id="{99888910-A7BA-4C61-A838-6283B2318292}"/>
                  </a:ext>
                </a:extLst>
              </p:cNvPr>
              <p:cNvSpPr/>
              <p:nvPr/>
            </p:nvSpPr>
            <p:spPr>
              <a:xfrm>
                <a:off x="6567054" y="5331358"/>
                <a:ext cx="830312" cy="8303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200" dirty="0">
                    <a:solidFill>
                      <a:prstClr val="white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Arial" panose="020B0604020202020204" pitchFamily="34" charset="0"/>
                  </a:rPr>
                  <a:t>05</a:t>
                </a:r>
                <a:endParaRPr lang="zh-CN" altLang="en-US" sz="2200" dirty="0">
                  <a:solidFill>
                    <a:prstClr val="white"/>
                  </a:solidFill>
                  <a:latin typeface="배달의민족 도현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4" name="TextBox 24">
                <a:extLst>
                  <a:ext uri="{FF2B5EF4-FFF2-40B4-BE49-F238E27FC236}">
                    <a16:creationId xmlns:a16="http://schemas.microsoft.com/office/drawing/2014/main" id="{63847F89-32EE-48E0-BAF0-66CCEF7EE177}"/>
                  </a:ext>
                </a:extLst>
              </p:cNvPr>
              <p:cNvSpPr txBox="1"/>
              <p:nvPr/>
            </p:nvSpPr>
            <p:spPr>
              <a:xfrm>
                <a:off x="7830899" y="5484904"/>
                <a:ext cx="873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zh-CN" sz="2800" dirty="0">
                    <a:solidFill>
                      <a:srgbClr val="FFFF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결론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7">
            <a:extLst>
              <a:ext uri="{FF2B5EF4-FFF2-40B4-BE49-F238E27FC236}">
                <a16:creationId xmlns:a16="http://schemas.microsoft.com/office/drawing/2014/main" id="{851157CF-F64C-48F8-BB8E-62A408A01676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02.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4C5B3-8AD9-4552-B7AE-7641E6234D97}"/>
              </a:ext>
            </a:extLst>
          </p:cNvPr>
          <p:cNvSpPr txBox="1"/>
          <p:nvPr/>
        </p:nvSpPr>
        <p:spPr>
          <a:xfrm>
            <a:off x="1280803" y="1312069"/>
            <a:ext cx="87129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코드 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DC63B4-2063-4FFC-B20F-2B39775768D0}"/>
              </a:ext>
            </a:extLst>
          </p:cNvPr>
          <p:cNvGrpSpPr/>
          <p:nvPr/>
        </p:nvGrpSpPr>
        <p:grpSpPr>
          <a:xfrm>
            <a:off x="1892870" y="87933"/>
            <a:ext cx="9073010" cy="14099468"/>
            <a:chOff x="-10708531" y="-873515"/>
            <a:chExt cx="9073010" cy="140994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A777FA-819B-4905-BD6D-E6BF96878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914" t="28230" r="11523" b="5628"/>
            <a:stretch/>
          </p:blipFill>
          <p:spPr>
            <a:xfrm>
              <a:off x="-10708531" y="-873515"/>
              <a:ext cx="9073008" cy="47837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ADE2CA-F5FF-43A2-A2EC-AAEAC3BAC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14" t="55811" r="11523" b="8348"/>
            <a:stretch/>
          </p:blipFill>
          <p:spPr>
            <a:xfrm>
              <a:off x="-10708531" y="3901449"/>
              <a:ext cx="9073008" cy="259228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B7BA31-0B47-4A23-B989-CBDC3CF9C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914" t="27436" r="11522" b="5858"/>
            <a:stretch/>
          </p:blipFill>
          <p:spPr>
            <a:xfrm>
              <a:off x="-10708531" y="6496644"/>
              <a:ext cx="9073010" cy="482453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4532D6E-4CA5-475A-9915-3CC7149D5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914" t="47558" r="11523" b="26106"/>
            <a:stretch/>
          </p:blipFill>
          <p:spPr>
            <a:xfrm>
              <a:off x="-10708531" y="11321181"/>
              <a:ext cx="9073008" cy="190477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6EB50A-D816-44CB-9BBA-8C16390979BF}"/>
              </a:ext>
            </a:extLst>
          </p:cNvPr>
          <p:cNvSpPr txBox="1"/>
          <p:nvPr/>
        </p:nvSpPr>
        <p:spPr>
          <a:xfrm>
            <a:off x="6789415" y="2496460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파이어 폭스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브라우져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실행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F5CE991-B8DE-4057-89EC-45A13FD1B770}"/>
              </a:ext>
            </a:extLst>
          </p:cNvPr>
          <p:cNvGrpSpPr/>
          <p:nvPr/>
        </p:nvGrpSpPr>
        <p:grpSpPr>
          <a:xfrm>
            <a:off x="51345" y="-29624"/>
            <a:ext cx="12858750" cy="1965669"/>
            <a:chOff x="51345" y="-29624"/>
            <a:chExt cx="12858750" cy="196566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0B0563A-29F8-4B04-AF06-0387F3225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998" t="22124" r="4078" b="53982"/>
            <a:stretch/>
          </p:blipFill>
          <p:spPr>
            <a:xfrm>
              <a:off x="51345" y="-29624"/>
              <a:ext cx="12858750" cy="1965669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67F4392-2540-4082-98EC-C36E389292C6}"/>
                </a:ext>
              </a:extLst>
            </p:cNvPr>
            <p:cNvSpPr/>
            <p:nvPr/>
          </p:nvSpPr>
          <p:spPr>
            <a:xfrm>
              <a:off x="956767" y="519981"/>
              <a:ext cx="576064" cy="623976"/>
            </a:xfrm>
            <a:prstGeom prst="ellipse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文本框 57">
              <a:extLst>
                <a:ext uri="{FF2B5EF4-FFF2-40B4-BE49-F238E27FC236}">
                  <a16:creationId xmlns:a16="http://schemas.microsoft.com/office/drawing/2014/main" id="{3216E42B-E003-493F-B034-8B0F566A4E63}"/>
                </a:ext>
              </a:extLst>
            </p:cNvPr>
            <p:cNvSpPr txBox="1"/>
            <p:nvPr/>
          </p:nvSpPr>
          <p:spPr>
            <a:xfrm>
              <a:off x="812751" y="521434"/>
              <a:ext cx="619268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03. 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데이터 처리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–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데이터 수집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5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7">
            <a:extLst>
              <a:ext uri="{FF2B5EF4-FFF2-40B4-BE49-F238E27FC236}">
                <a16:creationId xmlns:a16="http://schemas.microsoft.com/office/drawing/2014/main" id="{851157CF-F64C-48F8-BB8E-62A408A01676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02.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4C5B3-8AD9-4552-B7AE-7641E6234D97}"/>
              </a:ext>
            </a:extLst>
          </p:cNvPr>
          <p:cNvSpPr txBox="1"/>
          <p:nvPr/>
        </p:nvSpPr>
        <p:spPr>
          <a:xfrm>
            <a:off x="1280803" y="1312069"/>
            <a:ext cx="87129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코드 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DC63B4-2063-4FFC-B20F-2B39775768D0}"/>
              </a:ext>
            </a:extLst>
          </p:cNvPr>
          <p:cNvGrpSpPr/>
          <p:nvPr/>
        </p:nvGrpSpPr>
        <p:grpSpPr>
          <a:xfrm>
            <a:off x="1892870" y="-1280219"/>
            <a:ext cx="9073010" cy="14099468"/>
            <a:chOff x="-10708531" y="-873515"/>
            <a:chExt cx="9073010" cy="140994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A777FA-819B-4905-BD6D-E6BF96878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914" t="28230" r="11523" b="5628"/>
            <a:stretch/>
          </p:blipFill>
          <p:spPr>
            <a:xfrm>
              <a:off x="-10708531" y="-873515"/>
              <a:ext cx="9073008" cy="47837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ADE2CA-F5FF-43A2-A2EC-AAEAC3BAC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14" t="55811" r="11523" b="8348"/>
            <a:stretch/>
          </p:blipFill>
          <p:spPr>
            <a:xfrm>
              <a:off x="-10708531" y="3901449"/>
              <a:ext cx="9073008" cy="259228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B7BA31-0B47-4A23-B989-CBDC3CF9C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914" t="27436" r="11522" b="5858"/>
            <a:stretch/>
          </p:blipFill>
          <p:spPr>
            <a:xfrm>
              <a:off x="-10708531" y="6496644"/>
              <a:ext cx="9073010" cy="482453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4532D6E-4CA5-475A-9915-3CC7149D5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914" t="47558" r="11523" b="26106"/>
            <a:stretch/>
          </p:blipFill>
          <p:spPr>
            <a:xfrm>
              <a:off x="-10708531" y="11321181"/>
              <a:ext cx="9073008" cy="190477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1E3B1C-05FD-476E-9EF5-4F8B34494171}"/>
              </a:ext>
            </a:extLst>
          </p:cNvPr>
          <p:cNvSpPr txBox="1"/>
          <p:nvPr/>
        </p:nvSpPr>
        <p:spPr>
          <a:xfrm>
            <a:off x="6504437" y="2030225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 영화 횟수만큼 반복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 초기값 지정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43779-FA35-4164-AC27-CC8BB69D20DB}"/>
              </a:ext>
            </a:extLst>
          </p:cNvPr>
          <p:cNvSpPr txBox="1"/>
          <p:nvPr/>
        </p:nvSpPr>
        <p:spPr>
          <a:xfrm>
            <a:off x="6502295" y="3454805"/>
            <a:ext cx="4463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while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시작일과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종료일이 같아질 때까지 반복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CBA0DD-2085-4FA9-A699-EB7354486156}"/>
              </a:ext>
            </a:extLst>
          </p:cNvPr>
          <p:cNvGrpSpPr/>
          <p:nvPr/>
        </p:nvGrpSpPr>
        <p:grpSpPr>
          <a:xfrm>
            <a:off x="51345" y="-29624"/>
            <a:ext cx="12858750" cy="1965669"/>
            <a:chOff x="51345" y="-29624"/>
            <a:chExt cx="12858750" cy="196566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407B93F-B9F2-4872-8CB6-43B7B848C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998" t="22124" r="4078" b="53982"/>
            <a:stretch/>
          </p:blipFill>
          <p:spPr>
            <a:xfrm>
              <a:off x="51345" y="-29624"/>
              <a:ext cx="12858750" cy="1965669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4956CDF-8354-471A-A72D-E58D8F3E06E5}"/>
                </a:ext>
              </a:extLst>
            </p:cNvPr>
            <p:cNvSpPr/>
            <p:nvPr/>
          </p:nvSpPr>
          <p:spPr>
            <a:xfrm>
              <a:off x="956767" y="519981"/>
              <a:ext cx="576064" cy="623976"/>
            </a:xfrm>
            <a:prstGeom prst="ellipse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文本框 57">
              <a:extLst>
                <a:ext uri="{FF2B5EF4-FFF2-40B4-BE49-F238E27FC236}">
                  <a16:creationId xmlns:a16="http://schemas.microsoft.com/office/drawing/2014/main" id="{D389D248-3C5A-413B-9CDA-E6DFC380D925}"/>
                </a:ext>
              </a:extLst>
            </p:cNvPr>
            <p:cNvSpPr txBox="1"/>
            <p:nvPr/>
          </p:nvSpPr>
          <p:spPr>
            <a:xfrm>
              <a:off x="812751" y="521434"/>
              <a:ext cx="619268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03. 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데이터 처리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–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데이터 수집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55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7">
            <a:extLst>
              <a:ext uri="{FF2B5EF4-FFF2-40B4-BE49-F238E27FC236}">
                <a16:creationId xmlns:a16="http://schemas.microsoft.com/office/drawing/2014/main" id="{851157CF-F64C-48F8-BB8E-62A408A01676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02.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4C5B3-8AD9-4552-B7AE-7641E6234D97}"/>
              </a:ext>
            </a:extLst>
          </p:cNvPr>
          <p:cNvSpPr txBox="1"/>
          <p:nvPr/>
        </p:nvSpPr>
        <p:spPr>
          <a:xfrm>
            <a:off x="1280803" y="1312069"/>
            <a:ext cx="87129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코드 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DC63B4-2063-4FFC-B20F-2B39775768D0}"/>
              </a:ext>
            </a:extLst>
          </p:cNvPr>
          <p:cNvGrpSpPr/>
          <p:nvPr/>
        </p:nvGrpSpPr>
        <p:grpSpPr>
          <a:xfrm>
            <a:off x="1892870" y="-5442583"/>
            <a:ext cx="9073010" cy="14099468"/>
            <a:chOff x="-10708531" y="-873515"/>
            <a:chExt cx="9073010" cy="140994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A777FA-819B-4905-BD6D-E6BF96878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914" t="28230" r="11523" b="5628"/>
            <a:stretch/>
          </p:blipFill>
          <p:spPr>
            <a:xfrm>
              <a:off x="-10708531" y="-873515"/>
              <a:ext cx="9073008" cy="47837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ADE2CA-F5FF-43A2-A2EC-AAEAC3BAC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14" t="55811" r="11523" b="8348"/>
            <a:stretch/>
          </p:blipFill>
          <p:spPr>
            <a:xfrm>
              <a:off x="-10708531" y="3901449"/>
              <a:ext cx="9073008" cy="259228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B7BA31-0B47-4A23-B989-CBDC3CF9C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914" t="27436" r="11522" b="5858"/>
            <a:stretch/>
          </p:blipFill>
          <p:spPr>
            <a:xfrm>
              <a:off x="-10708531" y="6496644"/>
              <a:ext cx="9073010" cy="482453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4532D6E-4CA5-475A-9915-3CC7149D5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914" t="47558" r="11523" b="26106"/>
            <a:stretch/>
          </p:blipFill>
          <p:spPr>
            <a:xfrm>
              <a:off x="-10708531" y="11321181"/>
              <a:ext cx="9073008" cy="190477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919004-E73B-400D-900A-E4B450DEB76C}"/>
              </a:ext>
            </a:extLst>
          </p:cNvPr>
          <p:cNvSpPr txBox="1"/>
          <p:nvPr/>
        </p:nvSpPr>
        <p:spPr>
          <a:xfrm>
            <a:off x="8085559" y="2024805"/>
            <a:ext cx="4463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while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 이상 새로운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페이지가 나오지 않을 때까지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스크롤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481E5-9271-4DD1-A57A-DA85C9886625}"/>
              </a:ext>
            </a:extLst>
          </p:cNvPr>
          <p:cNvSpPr txBox="1"/>
          <p:nvPr/>
        </p:nvSpPr>
        <p:spPr>
          <a:xfrm>
            <a:off x="6861423" y="3616325"/>
            <a:ext cx="4463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페이지의 마지막에 도달할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경우 내용 수집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4DC233-2D0C-4CE1-9AB9-23FB59B63FB4}"/>
              </a:ext>
            </a:extLst>
          </p:cNvPr>
          <p:cNvGrpSpPr/>
          <p:nvPr/>
        </p:nvGrpSpPr>
        <p:grpSpPr>
          <a:xfrm>
            <a:off x="51345" y="-29624"/>
            <a:ext cx="12858750" cy="1965669"/>
            <a:chOff x="51345" y="-29624"/>
            <a:chExt cx="12858750" cy="196566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3C14FE0-59FE-46F8-BE8C-77CB6F569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998" t="22124" r="4078" b="53982"/>
            <a:stretch/>
          </p:blipFill>
          <p:spPr>
            <a:xfrm>
              <a:off x="51345" y="-29624"/>
              <a:ext cx="12858750" cy="1965669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F0DDA7-E04A-4B01-A0BB-1513D540B8EA}"/>
                </a:ext>
              </a:extLst>
            </p:cNvPr>
            <p:cNvSpPr/>
            <p:nvPr/>
          </p:nvSpPr>
          <p:spPr>
            <a:xfrm>
              <a:off x="956767" y="519981"/>
              <a:ext cx="576064" cy="623976"/>
            </a:xfrm>
            <a:prstGeom prst="ellipse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文本框 57">
              <a:extLst>
                <a:ext uri="{FF2B5EF4-FFF2-40B4-BE49-F238E27FC236}">
                  <a16:creationId xmlns:a16="http://schemas.microsoft.com/office/drawing/2014/main" id="{ECE8DDF9-466C-4322-A1EB-93D02F9F1EC7}"/>
                </a:ext>
              </a:extLst>
            </p:cNvPr>
            <p:cNvSpPr txBox="1"/>
            <p:nvPr/>
          </p:nvSpPr>
          <p:spPr>
            <a:xfrm>
              <a:off x="812751" y="521434"/>
              <a:ext cx="619268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03. 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데이터 처리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–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데이터 수집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73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7">
            <a:extLst>
              <a:ext uri="{FF2B5EF4-FFF2-40B4-BE49-F238E27FC236}">
                <a16:creationId xmlns:a16="http://schemas.microsoft.com/office/drawing/2014/main" id="{851157CF-F64C-48F8-BB8E-62A408A01676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02.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4C5B3-8AD9-4552-B7AE-7641E6234D97}"/>
              </a:ext>
            </a:extLst>
          </p:cNvPr>
          <p:cNvSpPr txBox="1"/>
          <p:nvPr/>
        </p:nvSpPr>
        <p:spPr>
          <a:xfrm>
            <a:off x="1280803" y="1312069"/>
            <a:ext cx="87129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코드 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DC63B4-2063-4FFC-B20F-2B39775768D0}"/>
              </a:ext>
            </a:extLst>
          </p:cNvPr>
          <p:cNvGrpSpPr/>
          <p:nvPr/>
        </p:nvGrpSpPr>
        <p:grpSpPr>
          <a:xfrm>
            <a:off x="1892870" y="-9921179"/>
            <a:ext cx="9073010" cy="14099468"/>
            <a:chOff x="-10708531" y="-873515"/>
            <a:chExt cx="9073010" cy="140994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A777FA-819B-4905-BD6D-E6BF96878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914" t="28230" r="11523" b="5628"/>
            <a:stretch/>
          </p:blipFill>
          <p:spPr>
            <a:xfrm>
              <a:off x="-10708531" y="-873515"/>
              <a:ext cx="9073008" cy="47837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ADE2CA-F5FF-43A2-A2EC-AAEAC3BAC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14" t="55811" r="11523" b="8348"/>
            <a:stretch/>
          </p:blipFill>
          <p:spPr>
            <a:xfrm>
              <a:off x="-10708531" y="3901449"/>
              <a:ext cx="9073008" cy="259228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B7BA31-0B47-4A23-B989-CBDC3CF9C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914" t="27436" r="11522" b="5858"/>
            <a:stretch/>
          </p:blipFill>
          <p:spPr>
            <a:xfrm>
              <a:off x="-10708531" y="6496644"/>
              <a:ext cx="9073010" cy="482453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4532D6E-4CA5-475A-9915-3CC7149D5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914" t="47558" r="11523" b="26106"/>
            <a:stretch/>
          </p:blipFill>
          <p:spPr>
            <a:xfrm>
              <a:off x="-10708531" y="11321181"/>
              <a:ext cx="9073008" cy="190477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85458F-51D7-4CE0-B174-93BBC93ACD0F}"/>
              </a:ext>
            </a:extLst>
          </p:cNvPr>
          <p:cNvSpPr txBox="1"/>
          <p:nvPr/>
        </p:nvSpPr>
        <p:spPr>
          <a:xfrm>
            <a:off x="6393370" y="2017042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→ 수집한 데이터를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csv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형식으로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4ABA03-1223-4461-84F4-CCAAA135D5DB}"/>
              </a:ext>
            </a:extLst>
          </p:cNvPr>
          <p:cNvGrpSpPr/>
          <p:nvPr/>
        </p:nvGrpSpPr>
        <p:grpSpPr>
          <a:xfrm>
            <a:off x="51345" y="-29624"/>
            <a:ext cx="12858750" cy="1965669"/>
            <a:chOff x="51345" y="-29624"/>
            <a:chExt cx="12858750" cy="19656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267592-748C-46E1-968B-41A07B051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998" t="22124" r="4078" b="53982"/>
            <a:stretch/>
          </p:blipFill>
          <p:spPr>
            <a:xfrm>
              <a:off x="51345" y="-29624"/>
              <a:ext cx="12858750" cy="1965669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63D0ABC-A543-4301-A1F5-D1964BA70218}"/>
                </a:ext>
              </a:extLst>
            </p:cNvPr>
            <p:cNvSpPr/>
            <p:nvPr/>
          </p:nvSpPr>
          <p:spPr>
            <a:xfrm>
              <a:off x="956767" y="519981"/>
              <a:ext cx="576064" cy="623976"/>
            </a:xfrm>
            <a:prstGeom prst="ellipse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文本框 57">
              <a:extLst>
                <a:ext uri="{FF2B5EF4-FFF2-40B4-BE49-F238E27FC236}">
                  <a16:creationId xmlns:a16="http://schemas.microsoft.com/office/drawing/2014/main" id="{8CE215F2-2A1F-4E3E-B48B-45F95981833C}"/>
                </a:ext>
              </a:extLst>
            </p:cNvPr>
            <p:cNvSpPr txBox="1"/>
            <p:nvPr/>
          </p:nvSpPr>
          <p:spPr>
            <a:xfrm>
              <a:off x="812751" y="521434"/>
              <a:ext cx="619268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03. 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데이터 처리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–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+mn-ea"/>
                </a:rPr>
                <a:t>데이터 수집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67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F4C5B3-8AD9-4552-B7AE-7641E6234D97}"/>
              </a:ext>
            </a:extLst>
          </p:cNvPr>
          <p:cNvSpPr txBox="1"/>
          <p:nvPr/>
        </p:nvSpPr>
        <p:spPr>
          <a:xfrm>
            <a:off x="1280803" y="1312069"/>
            <a:ext cx="87129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수집된 데이터 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1093D7B-612C-4D48-96FF-1AA8952D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2127677"/>
            <a:ext cx="940117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本框 57">
            <a:extLst>
              <a:ext uri="{FF2B5EF4-FFF2-40B4-BE49-F238E27FC236}">
                <a16:creationId xmlns:a16="http://schemas.microsoft.com/office/drawing/2014/main" id="{EA86BA49-1A64-4072-9A4B-0861132C1C5A}"/>
              </a:ext>
            </a:extLst>
          </p:cNvPr>
          <p:cNvSpPr txBox="1"/>
          <p:nvPr/>
        </p:nvSpPr>
        <p:spPr>
          <a:xfrm>
            <a:off x="812751" y="521434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098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F4C5B3-8AD9-4552-B7AE-7641E6234D97}"/>
              </a:ext>
            </a:extLst>
          </p:cNvPr>
          <p:cNvSpPr txBox="1"/>
          <p:nvPr/>
        </p:nvSpPr>
        <p:spPr>
          <a:xfrm>
            <a:off x="1280803" y="1312069"/>
            <a:ext cx="87129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수집된 데이터 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1A3F38-8A0F-4C29-A0E0-AE02ABB765B3}"/>
              </a:ext>
            </a:extLst>
          </p:cNvPr>
          <p:cNvGrpSpPr/>
          <p:nvPr/>
        </p:nvGrpSpPr>
        <p:grpSpPr>
          <a:xfrm>
            <a:off x="603796" y="2032000"/>
            <a:ext cx="11651158" cy="5006975"/>
            <a:chOff x="898897" y="2032000"/>
            <a:chExt cx="11651158" cy="5006975"/>
          </a:xfrm>
        </p:grpSpPr>
        <p:graphicFrame>
          <p:nvGraphicFramePr>
            <p:cNvPr id="2" name="개체 1">
              <a:extLst>
                <a:ext uri="{FF2B5EF4-FFF2-40B4-BE49-F238E27FC236}">
                  <a16:creationId xmlns:a16="http://schemas.microsoft.com/office/drawing/2014/main" id="{1DEA488A-F971-4FDD-B01A-7E31D29F34B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4420942"/>
                </p:ext>
              </p:extLst>
            </p:nvPr>
          </p:nvGraphicFramePr>
          <p:xfrm>
            <a:off x="2818680" y="2032000"/>
            <a:ext cx="9731375" cy="5006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Worksheet" r:id="rId4" imgW="9730917" imgH="5006411" progId="Excel.Sheet.12">
                    <p:embed/>
                  </p:oleObj>
                </mc:Choice>
                <mc:Fallback>
                  <p:oleObj name="Worksheet" r:id="rId4" imgW="9730917" imgH="5006411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818680" y="2032000"/>
                          <a:ext cx="9731375" cy="5006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개체 2">
              <a:extLst>
                <a:ext uri="{FF2B5EF4-FFF2-40B4-BE49-F238E27FC236}">
                  <a16:creationId xmlns:a16="http://schemas.microsoft.com/office/drawing/2014/main" id="{D4378E11-CAD1-4B69-9964-00544FC258F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8897244"/>
                </p:ext>
              </p:extLst>
            </p:nvPr>
          </p:nvGraphicFramePr>
          <p:xfrm>
            <a:off x="898897" y="2032000"/>
            <a:ext cx="1570038" cy="5006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Worksheet" r:id="rId6" imgW="1569791" imgH="5006411" progId="Excel.Sheet.12">
                    <p:embed/>
                  </p:oleObj>
                </mc:Choice>
                <mc:Fallback>
                  <p:oleObj name="Worksheet" r:id="rId6" imgW="1569791" imgH="5006411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98897" y="2032000"/>
                          <a:ext cx="1570038" cy="5006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文本框 57">
            <a:extLst>
              <a:ext uri="{FF2B5EF4-FFF2-40B4-BE49-F238E27FC236}">
                <a16:creationId xmlns:a16="http://schemas.microsoft.com/office/drawing/2014/main" id="{3836B159-3242-45A4-A1D5-F832BA6C0141}"/>
              </a:ext>
            </a:extLst>
          </p:cNvPr>
          <p:cNvSpPr txBox="1"/>
          <p:nvPr/>
        </p:nvSpPr>
        <p:spPr>
          <a:xfrm>
            <a:off x="812751" y="521434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수집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053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7">
            <a:extLst>
              <a:ext uri="{FF2B5EF4-FFF2-40B4-BE49-F238E27FC236}">
                <a16:creationId xmlns:a16="http://schemas.microsoft.com/office/drawing/2014/main" id="{851157CF-F64C-48F8-BB8E-62A408A01676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전처리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4C5B3-8AD9-4552-B7AE-7641E6234D97}"/>
              </a:ext>
            </a:extLst>
          </p:cNvPr>
          <p:cNvSpPr txBox="1"/>
          <p:nvPr/>
        </p:nvSpPr>
        <p:spPr>
          <a:xfrm>
            <a:off x="1280803" y="1312069"/>
            <a:ext cx="87129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기간별 박스오피스 데이터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Excel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395D8-DE45-4359-8211-A32ED5017206}"/>
              </a:ext>
            </a:extLst>
          </p:cNvPr>
          <p:cNvSpPr txBox="1"/>
          <p:nvPr/>
        </p:nvSpPr>
        <p:spPr>
          <a:xfrm>
            <a:off x="1784859" y="2340976"/>
            <a:ext cx="10441160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매출액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누적매출액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대표국적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감독의 평판 등 선행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연구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⑴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통해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종속변수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관객수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와의 상관성이 미약함이 입증된 변수 제거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배우의 인지도의 경우 상관성이 있음이 입증되었지만 객관적으로 배우의 영향력을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측정할 방법이 없으므로 변수에서 제외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E64C49-8DE8-4F72-859C-ED5A16D0CA07}"/>
              </a:ext>
            </a:extLst>
          </p:cNvPr>
          <p:cNvCxnSpPr>
            <a:cxnSpLocks/>
          </p:cNvCxnSpPr>
          <p:nvPr/>
        </p:nvCxnSpPr>
        <p:spPr>
          <a:xfrm>
            <a:off x="650733" y="6496645"/>
            <a:ext cx="115572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85D0DF-3528-4FEF-8089-A081D3D1709D}"/>
              </a:ext>
            </a:extLst>
          </p:cNvPr>
          <p:cNvSpPr txBox="1"/>
          <p:nvPr/>
        </p:nvSpPr>
        <p:spPr>
          <a:xfrm>
            <a:off x="2900983" y="6568653"/>
            <a:ext cx="9361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⑴ 소비자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오피니언이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영화흥행에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 미치는 영향에 관한 연구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 -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오피니언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 마이닝 응용을 중심으로</a:t>
            </a:r>
            <a:r>
              <a:rPr lang="en-US" altLang="ko-KR" sz="1200" dirty="0">
                <a:latin typeface="a시네마L" pitchFamily="18" charset="-127"/>
                <a:ea typeface="a시네마L" pitchFamily="18" charset="-127"/>
              </a:rPr>
              <a:t> (</a:t>
            </a:r>
            <a:r>
              <a:rPr lang="ko-KR" altLang="en-US" sz="1200" dirty="0">
                <a:latin typeface="a시네마L" pitchFamily="18" charset="-127"/>
                <a:ea typeface="a시네마L" pitchFamily="18" charset="-127"/>
              </a:rPr>
              <a:t>배정호</a:t>
            </a:r>
            <a:r>
              <a:rPr lang="en-US" altLang="ko-KR" sz="1200" dirty="0">
                <a:latin typeface="a시네마L" pitchFamily="18" charset="-127"/>
                <a:ea typeface="a시네마L" pitchFamily="18" charset="-127"/>
              </a:rPr>
              <a:t>,</a:t>
            </a:r>
            <a:r>
              <a:rPr lang="ko-KR" altLang="en-US" sz="1200" dirty="0">
                <a:latin typeface="a시네마L" pitchFamily="18" charset="-127"/>
                <a:ea typeface="a시네마L" pitchFamily="18" charset="-127"/>
              </a:rPr>
              <a:t> </a:t>
            </a:r>
            <a:r>
              <a:rPr lang="ko-KR" altLang="en-US" sz="1200" dirty="0" err="1">
                <a:latin typeface="a시네마L" pitchFamily="18" charset="-127"/>
                <a:ea typeface="a시네마L" pitchFamily="18" charset="-127"/>
              </a:rPr>
              <a:t>심범준</a:t>
            </a:r>
            <a:r>
              <a:rPr lang="en-US" altLang="ko-KR" sz="1200" dirty="0">
                <a:latin typeface="a시네마L" pitchFamily="18" charset="-127"/>
                <a:ea typeface="a시네마L" pitchFamily="18" charset="-127"/>
              </a:rPr>
              <a:t>,</a:t>
            </a:r>
            <a:r>
              <a:rPr lang="ko-KR" altLang="en-US" sz="1200" dirty="0">
                <a:latin typeface="a시네마L" pitchFamily="18" charset="-127"/>
                <a:ea typeface="a시네마L" pitchFamily="18" charset="-127"/>
              </a:rPr>
              <a:t> </a:t>
            </a:r>
            <a:r>
              <a:rPr lang="ko-KR" altLang="en-US" sz="1200" dirty="0" err="1">
                <a:latin typeface="a시네마L" pitchFamily="18" charset="-127"/>
                <a:ea typeface="a시네마L" pitchFamily="18" charset="-127"/>
              </a:rPr>
              <a:t>김병도</a:t>
            </a:r>
            <a:r>
              <a:rPr lang="en-US" altLang="ko-KR" sz="1200" dirty="0">
                <a:latin typeface="a시네마L" pitchFamily="18" charset="-127"/>
                <a:ea typeface="a시네마L" pitchFamily="18" charset="-127"/>
              </a:rPr>
              <a:t>,</a:t>
            </a:r>
            <a:r>
              <a:rPr lang="ko-KR" altLang="en-US" sz="1200" dirty="0">
                <a:latin typeface="a시네마L" pitchFamily="18" charset="-127"/>
                <a:ea typeface="a시네마L" pitchFamily="18" charset="-127"/>
              </a:rPr>
              <a:t> </a:t>
            </a:r>
            <a:r>
              <a:rPr lang="en-US" altLang="ko-KR" sz="1200" dirty="0">
                <a:latin typeface="a시네마L" pitchFamily="18" charset="-127"/>
                <a:ea typeface="a시네마L" pitchFamily="18" charset="-127"/>
              </a:rPr>
              <a:t>2010)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a시네마L" pitchFamily="18" charset="-127"/>
              <a:ea typeface="a시네마L" pitchFamily="18" charset="-127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695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A395D8-DE45-4359-8211-A32ED5017206}"/>
              </a:ext>
            </a:extLst>
          </p:cNvPr>
          <p:cNvSpPr txBox="1"/>
          <p:nvPr/>
        </p:nvSpPr>
        <p:spPr>
          <a:xfrm>
            <a:off x="1784859" y="2176165"/>
            <a:ext cx="10441160" cy="504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개봉일의 경우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월별로 구분하여 영화 흥행의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Seasonal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변동요인 파악할 수 있도록 함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배급사의 규모는 홍보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마케팅 등 흥행과 직결되는 요소기에 배급사 별 영화 한편당 매출의 규모를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기준으로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범주로 나누어 반영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⑵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편당 매출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억 이상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A, 100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억 이상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B, 50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억 이상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C, 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억 이상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제작 국가의 경우 국내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미국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기타의 세 범주로 구분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상영 등급을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전체관람가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세이상관람가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15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세이상관람가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청소년 관람 불가의 네 범주로 구분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87DC67-C95E-441D-8092-1E1F1FA9FC41}"/>
              </a:ext>
            </a:extLst>
          </p:cNvPr>
          <p:cNvCxnSpPr>
            <a:cxnSpLocks/>
          </p:cNvCxnSpPr>
          <p:nvPr/>
        </p:nvCxnSpPr>
        <p:spPr>
          <a:xfrm>
            <a:off x="650733" y="6496645"/>
            <a:ext cx="1155728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0F956F-CB2B-453B-BA0A-688BEC47446B}"/>
              </a:ext>
            </a:extLst>
          </p:cNvPr>
          <p:cNvSpPr txBox="1"/>
          <p:nvPr/>
        </p:nvSpPr>
        <p:spPr>
          <a:xfrm>
            <a:off x="2900983" y="6568653"/>
            <a:ext cx="9361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⑵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2017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년 한국 영화산업결산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, 2017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년 전체영화 배급사별 점유율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시네마L" pitchFamily="18" charset="-127"/>
                <a:ea typeface="a시네마L" pitchFamily="18" charset="-127"/>
                <a:sym typeface="+mn-ea"/>
              </a:rPr>
              <a:t>(p21~p22)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a시네마L" pitchFamily="18" charset="-127"/>
              <a:ea typeface="a시네마L" pitchFamily="18" charset="-127"/>
              <a:sym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F0DD-3B49-4DE4-82D4-10D4CE89198B}"/>
              </a:ext>
            </a:extLst>
          </p:cNvPr>
          <p:cNvSpPr txBox="1"/>
          <p:nvPr/>
        </p:nvSpPr>
        <p:spPr>
          <a:xfrm>
            <a:off x="1280803" y="1312069"/>
            <a:ext cx="87129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기간별 박스오피스 데이터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Excel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文本框 57">
            <a:extLst>
              <a:ext uri="{FF2B5EF4-FFF2-40B4-BE49-F238E27FC236}">
                <a16:creationId xmlns:a16="http://schemas.microsoft.com/office/drawing/2014/main" id="{311C0D97-DA2B-4411-A584-2FD94CC88942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전처리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80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439F0DD-3B49-4DE4-82D4-10D4CE89198B}"/>
              </a:ext>
            </a:extLst>
          </p:cNvPr>
          <p:cNvSpPr txBox="1"/>
          <p:nvPr/>
        </p:nvSpPr>
        <p:spPr>
          <a:xfrm>
            <a:off x="1280803" y="1312069"/>
            <a:ext cx="87129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기간별 박스오피스 데이터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Excel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A6239248-C886-4E84-8AC0-D036FCBC2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822229"/>
              </p:ext>
            </p:extLst>
          </p:nvPr>
        </p:nvGraphicFramePr>
        <p:xfrm>
          <a:off x="1518444" y="2486431"/>
          <a:ext cx="9821863" cy="25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Worksheet" r:id="rId4" imgW="9822357" imgH="2506830" progId="Excel.Sheet.12">
                  <p:embed/>
                </p:oleObj>
              </mc:Choice>
              <mc:Fallback>
                <p:oleObj name="Worksheet" r:id="rId4" imgW="9822357" imgH="250683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8444" y="2486431"/>
                        <a:ext cx="9821863" cy="250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EEEAC71-B9B6-496F-B8A3-9DF41C8E78E3}"/>
              </a:ext>
            </a:extLst>
          </p:cNvPr>
          <p:cNvSpPr txBox="1"/>
          <p:nvPr/>
        </p:nvSpPr>
        <p:spPr>
          <a:xfrm>
            <a:off x="1784859" y="5560541"/>
            <a:ext cx="928903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별로 스크린 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개봉 월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개봉 요일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상영횟수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국적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배급사등급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상영등급의</a:t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독립변수 설정</a:t>
            </a:r>
          </a:p>
        </p:txBody>
      </p:sp>
      <p:sp>
        <p:nvSpPr>
          <p:cNvPr id="10" name="文本框 57">
            <a:extLst>
              <a:ext uri="{FF2B5EF4-FFF2-40B4-BE49-F238E27FC236}">
                <a16:creationId xmlns:a16="http://schemas.microsoft.com/office/drawing/2014/main" id="{78934A13-DC79-4780-B1DE-A5FCDA909263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전처리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99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F4C5B3-8AD9-4552-B7AE-7641E6234D97}"/>
              </a:ext>
            </a:extLst>
          </p:cNvPr>
          <p:cNvSpPr txBox="1"/>
          <p:nvPr/>
        </p:nvSpPr>
        <p:spPr>
          <a:xfrm>
            <a:off x="1280803" y="1312069"/>
            <a:ext cx="87129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Excel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395D8-DE45-4359-8211-A32ED5017206}"/>
              </a:ext>
            </a:extLst>
          </p:cNvPr>
          <p:cNvSpPr txBox="1"/>
          <p:nvPr/>
        </p:nvSpPr>
        <p:spPr>
          <a:xfrm>
            <a:off x="1784859" y="2340976"/>
            <a:ext cx="10441160" cy="421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합산으로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총언급량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계산하여 독립변수로써 추가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 데이터를 이용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빈도 계산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감정 분석 등 여러가지 방법으로 유의미한 변수를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만들어 내려 했으나 실패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2583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별로 단어의 출연 빈도를 계산하여도 추출된 단어에 별다른 의미를 부여할 수 없음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2583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영화 별로 계산하기 때문에 총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차이 등을 반영하지 못함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2583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감정 분석의 경우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지식과 컴퓨팅 자원의 한계 등으로 실패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2583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D29EEDA2-D175-489D-94D1-486EB3B5EA10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전처리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374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89" y="895"/>
            <a:ext cx="12855223" cy="7230864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E0809-2836-4F71-BCCA-377A489962DF}"/>
              </a:ext>
            </a:extLst>
          </p:cNvPr>
          <p:cNvSpPr/>
          <p:nvPr/>
        </p:nvSpPr>
        <p:spPr>
          <a:xfrm>
            <a:off x="-483393" y="-251830"/>
            <a:ext cx="14545616" cy="7848872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9669157" y="447"/>
            <a:ext cx="3188446" cy="1221900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351317" y="5340549"/>
            <a:ext cx="1652834" cy="1039198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497425" y="6089159"/>
            <a:ext cx="2406341" cy="151295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11955504" y="6361720"/>
            <a:ext cx="1154513" cy="725885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11423283" y="5074069"/>
            <a:ext cx="1808056" cy="1136794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120650" y="1895192"/>
            <a:ext cx="4617451" cy="3644755"/>
            <a:chOff x="3633957" y="1894978"/>
            <a:chExt cx="4618021" cy="3645205"/>
          </a:xfrm>
        </p:grpSpPr>
        <p:sp>
          <p:nvSpPr>
            <p:cNvPr id="44" name="菱形 43"/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菱形 44"/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菱形 45"/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菱形 46"/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02282" y="2937360"/>
              <a:ext cx="1081710" cy="104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5" spc="84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6185" spc="84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文字1"/>
            <p:cNvSpPr txBox="1"/>
            <p:nvPr/>
          </p:nvSpPr>
          <p:spPr>
            <a:xfrm>
              <a:off x="4983364" y="3814902"/>
              <a:ext cx="1919207" cy="368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ea"/>
                  <a:sym typeface="+mn-lt"/>
                </a:rPr>
                <a:t>팀 프로젝트 과정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F4C5B3-8AD9-4552-B7AE-7641E6234D97}"/>
              </a:ext>
            </a:extLst>
          </p:cNvPr>
          <p:cNvSpPr txBox="1"/>
          <p:nvPr/>
        </p:nvSpPr>
        <p:spPr>
          <a:xfrm>
            <a:off x="1280803" y="1312069"/>
            <a:ext cx="87129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단어 빈도수 계산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F1BECD-8782-4DD9-899E-21AB91E9B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969201"/>
              </p:ext>
            </p:extLst>
          </p:nvPr>
        </p:nvGraphicFramePr>
        <p:xfrm>
          <a:off x="2154335" y="2230280"/>
          <a:ext cx="8550080" cy="4383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5008">
                  <a:extLst>
                    <a:ext uri="{9D8B030D-6E8A-4147-A177-3AD203B41FA5}">
                      <a16:colId xmlns:a16="http://schemas.microsoft.com/office/drawing/2014/main" val="1218054740"/>
                    </a:ext>
                  </a:extLst>
                </a:gridCol>
                <a:gridCol w="855008">
                  <a:extLst>
                    <a:ext uri="{9D8B030D-6E8A-4147-A177-3AD203B41FA5}">
                      <a16:colId xmlns:a16="http://schemas.microsoft.com/office/drawing/2014/main" val="133092409"/>
                    </a:ext>
                  </a:extLst>
                </a:gridCol>
                <a:gridCol w="855008">
                  <a:extLst>
                    <a:ext uri="{9D8B030D-6E8A-4147-A177-3AD203B41FA5}">
                      <a16:colId xmlns:a16="http://schemas.microsoft.com/office/drawing/2014/main" val="3212201368"/>
                    </a:ext>
                  </a:extLst>
                </a:gridCol>
                <a:gridCol w="855008">
                  <a:extLst>
                    <a:ext uri="{9D8B030D-6E8A-4147-A177-3AD203B41FA5}">
                      <a16:colId xmlns:a16="http://schemas.microsoft.com/office/drawing/2014/main" val="2293085785"/>
                    </a:ext>
                  </a:extLst>
                </a:gridCol>
                <a:gridCol w="855008">
                  <a:extLst>
                    <a:ext uri="{9D8B030D-6E8A-4147-A177-3AD203B41FA5}">
                      <a16:colId xmlns:a16="http://schemas.microsoft.com/office/drawing/2014/main" val="2610054009"/>
                    </a:ext>
                  </a:extLst>
                </a:gridCol>
                <a:gridCol w="855008">
                  <a:extLst>
                    <a:ext uri="{9D8B030D-6E8A-4147-A177-3AD203B41FA5}">
                      <a16:colId xmlns:a16="http://schemas.microsoft.com/office/drawing/2014/main" val="1625109519"/>
                    </a:ext>
                  </a:extLst>
                </a:gridCol>
                <a:gridCol w="855008">
                  <a:extLst>
                    <a:ext uri="{9D8B030D-6E8A-4147-A177-3AD203B41FA5}">
                      <a16:colId xmlns:a16="http://schemas.microsoft.com/office/drawing/2014/main" val="2284874560"/>
                    </a:ext>
                  </a:extLst>
                </a:gridCol>
                <a:gridCol w="855008">
                  <a:extLst>
                    <a:ext uri="{9D8B030D-6E8A-4147-A177-3AD203B41FA5}">
                      <a16:colId xmlns:a16="http://schemas.microsoft.com/office/drawing/2014/main" val="3760777373"/>
                    </a:ext>
                  </a:extLst>
                </a:gridCol>
                <a:gridCol w="855008">
                  <a:extLst>
                    <a:ext uri="{9D8B030D-6E8A-4147-A177-3AD203B41FA5}">
                      <a16:colId xmlns:a16="http://schemas.microsoft.com/office/drawing/2014/main" val="620708234"/>
                    </a:ext>
                  </a:extLst>
                </a:gridCol>
                <a:gridCol w="855008">
                  <a:extLst>
                    <a:ext uri="{9D8B030D-6E8A-4147-A177-3AD203B41FA5}">
                      <a16:colId xmlns:a16="http://schemas.microsoft.com/office/drawing/2014/main" val="1248053544"/>
                    </a:ext>
                  </a:extLst>
                </a:gridCol>
              </a:tblGrid>
              <a:tr h="45118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28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부산행 빈도 </a:t>
                      </a:r>
                      <a:r>
                        <a:rPr lang="en-US" altLang="ko-KR" sz="28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Top50 </a:t>
                      </a:r>
                      <a:r>
                        <a:rPr lang="ko-KR" altLang="en-US" sz="28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단어</a:t>
                      </a:r>
                      <a:endParaRPr lang="ko-KR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7435"/>
                  </a:ext>
                </a:extLst>
              </a:tr>
              <a:tr h="3782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3976</a:t>
                      </a:r>
                      <a:endParaRPr lang="en-US" altLang="ko-KR" sz="14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천만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163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네이버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127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다음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97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터널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78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51062"/>
                  </a:ext>
                </a:extLst>
              </a:tr>
              <a:tr h="5145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영화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826</a:t>
                      </a:r>
                      <a:endParaRPr lang="en-US" altLang="ko-KR" sz="14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무대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157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121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95</a:t>
                      </a:r>
                      <a:endParaRPr lang="en-US" altLang="ko-KR" sz="1600" b="0" i="0" u="none" strike="noStrike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블록버스터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76</a:t>
                      </a:r>
                      <a:endParaRPr lang="en-US" altLang="ko-KR" sz="1600" b="0" i="0" u="none" strike="noStrike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6143714"/>
                  </a:ext>
                </a:extLst>
              </a:tr>
              <a:tr h="3782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좀비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601</a:t>
                      </a:r>
                      <a:endParaRPr lang="en-US" altLang="ko-KR" sz="14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연예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148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최우식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119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오늘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92</a:t>
                      </a:r>
                      <a:endParaRPr lang="en-US" altLang="ko-KR" sz="1600" b="0" i="0" u="none" strike="noStrike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김의성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73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8887124"/>
                  </a:ext>
                </a:extLst>
              </a:tr>
              <a:tr h="3782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공유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440</a:t>
                      </a:r>
                      <a:endParaRPr lang="en-US" altLang="ko-KR" sz="14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서울역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143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상호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116</a:t>
                      </a:r>
                      <a:endParaRPr lang="en-US" altLang="ko-KR" sz="1600" b="0" i="0" u="none" strike="noStrike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열차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90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뉴스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72</a:t>
                      </a:r>
                      <a:endParaRPr lang="en-US" altLang="ko-KR" sz="1600" b="0" i="0" u="none" strike="noStrike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5300027"/>
                  </a:ext>
                </a:extLst>
              </a:tr>
              <a:tr h="3782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마동석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269</a:t>
                      </a:r>
                      <a:endParaRPr lang="en-US" altLang="ko-KR" sz="14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감독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143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무비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110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상륙작전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86</a:t>
                      </a:r>
                      <a:endParaRPr lang="en-US" altLang="ko-KR" sz="1600" b="0" i="0" u="none" strike="noStrike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진짜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71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25793327"/>
                  </a:ext>
                </a:extLst>
              </a:tr>
              <a:tr h="3782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개봉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243</a:t>
                      </a:r>
                      <a:endParaRPr lang="en-US" altLang="ko-KR" sz="14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예고편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140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돌파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108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이벤트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85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여름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69</a:t>
                      </a:r>
                      <a:endParaRPr lang="en-US" altLang="ko-KR" sz="1600" b="0" i="0" u="none" strike="noStrike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8454460"/>
                  </a:ext>
                </a:extLst>
              </a:tr>
              <a:tr h="3782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소희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202</a:t>
                      </a:r>
                      <a:endParaRPr lang="en-US" altLang="ko-KR" sz="14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보고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140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한국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107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영상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83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공개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68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9519938"/>
                  </a:ext>
                </a:extLst>
              </a:tr>
              <a:tr h="3782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안소희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174</a:t>
                      </a:r>
                      <a:endParaRPr lang="en-US" altLang="ko-KR" sz="14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시사회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138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흥행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106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프리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81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64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1872199"/>
                  </a:ext>
                </a:extLst>
              </a:tr>
              <a:tr h="3782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배우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164</a:t>
                      </a:r>
                      <a:endParaRPr lang="en-US" altLang="ko-KR" sz="14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정유미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137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재난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99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생각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포스터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64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9941048"/>
                  </a:ext>
                </a:extLst>
              </a:tr>
              <a:tr h="3913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164</a:t>
                      </a:r>
                      <a:endParaRPr lang="en-US" altLang="ko-KR" sz="14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출처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131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관객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99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우리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79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지금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63</a:t>
                      </a:r>
                      <a:endParaRPr lang="en-US" altLang="ko-KR" sz="1600" b="0" i="0" u="none" strike="noStrike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6232311"/>
                  </a:ext>
                </a:extLst>
              </a:tr>
            </a:tbl>
          </a:graphicData>
        </a:graphic>
      </p:graphicFrame>
      <p:sp>
        <p:nvSpPr>
          <p:cNvPr id="7" name="文本框 57">
            <a:extLst>
              <a:ext uri="{FF2B5EF4-FFF2-40B4-BE49-F238E27FC236}">
                <a16:creationId xmlns:a16="http://schemas.microsoft.com/office/drawing/2014/main" id="{C02F7474-A2C8-41E9-9CB3-A62FB402B1DE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전처리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905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87129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종합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6A81A-0500-428D-99F0-9A7ECCAA3048}"/>
              </a:ext>
            </a:extLst>
          </p:cNvPr>
          <p:cNvSpPr txBox="1"/>
          <p:nvPr/>
        </p:nvSpPr>
        <p:spPr>
          <a:xfrm>
            <a:off x="1748855" y="2248173"/>
            <a:ext cx="928903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영화개수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125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목표변수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관객수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독립변수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스크린수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개봉 월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개봉 요일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상영횟수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국적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배급사 등급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상영 등급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조회기간 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상기의 요소들로 이루어진 하나의 </a:t>
            </a:r>
            <a:r>
              <a:rPr lang="ko-KR" altLang="en-US" sz="3200" dirty="0">
                <a:solidFill>
                  <a:schemeClr val="accent4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프레임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구성</a:t>
            </a: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처리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전처리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330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89" y="895"/>
            <a:ext cx="12855223" cy="7230864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E0809-2836-4F71-BCCA-377A489962DF}"/>
              </a:ext>
            </a:extLst>
          </p:cNvPr>
          <p:cNvSpPr/>
          <p:nvPr/>
        </p:nvSpPr>
        <p:spPr>
          <a:xfrm>
            <a:off x="-483393" y="-251830"/>
            <a:ext cx="14545616" cy="7848872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9669157" y="447"/>
            <a:ext cx="3188446" cy="1221900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351317" y="5340549"/>
            <a:ext cx="1652834" cy="1039198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497425" y="6089159"/>
            <a:ext cx="2406341" cy="151295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11955504" y="6361720"/>
            <a:ext cx="1154513" cy="725885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11423283" y="5074069"/>
            <a:ext cx="1808056" cy="1136794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4">
            <a:extLst>
              <a:ext uri="{FF2B5EF4-FFF2-40B4-BE49-F238E27FC236}">
                <a16:creationId xmlns:a16="http://schemas.microsoft.com/office/drawing/2014/main" id="{02E81887-9FB3-46F0-BB42-7FD700959412}"/>
              </a:ext>
            </a:extLst>
          </p:cNvPr>
          <p:cNvGrpSpPr/>
          <p:nvPr/>
        </p:nvGrpSpPr>
        <p:grpSpPr>
          <a:xfrm>
            <a:off x="4120650" y="1895192"/>
            <a:ext cx="4617452" cy="3644755"/>
            <a:chOff x="3633958" y="1894977"/>
            <a:chExt cx="4618024" cy="3645204"/>
          </a:xfrm>
        </p:grpSpPr>
        <p:sp>
          <p:nvSpPr>
            <p:cNvPr id="17" name="菱形 43">
              <a:extLst>
                <a:ext uri="{FF2B5EF4-FFF2-40B4-BE49-F238E27FC236}">
                  <a16:creationId xmlns:a16="http://schemas.microsoft.com/office/drawing/2014/main" id="{7AE6BEAF-F421-4279-8E05-7FDE4A770789}"/>
                </a:ext>
              </a:extLst>
            </p:cNvPr>
            <p:cNvSpPr/>
            <p:nvPr/>
          </p:nvSpPr>
          <p:spPr>
            <a:xfrm>
              <a:off x="4120366" y="1894977"/>
              <a:ext cx="3645207" cy="3645204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44">
              <a:extLst>
                <a:ext uri="{FF2B5EF4-FFF2-40B4-BE49-F238E27FC236}">
                  <a16:creationId xmlns:a16="http://schemas.microsoft.com/office/drawing/2014/main" id="{418BB9BC-1599-46CE-9D13-305190363275}"/>
                </a:ext>
              </a:extLst>
            </p:cNvPr>
            <p:cNvSpPr/>
            <p:nvPr/>
          </p:nvSpPr>
          <p:spPr>
            <a:xfrm>
              <a:off x="3633958" y="1913665"/>
              <a:ext cx="3607831" cy="3607828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45">
              <a:extLst>
                <a:ext uri="{FF2B5EF4-FFF2-40B4-BE49-F238E27FC236}">
                  <a16:creationId xmlns:a16="http://schemas.microsoft.com/office/drawing/2014/main" id="{4F348677-8616-463E-8E17-447DABA7900C}"/>
                </a:ext>
              </a:extLst>
            </p:cNvPr>
            <p:cNvSpPr/>
            <p:nvPr/>
          </p:nvSpPr>
          <p:spPr>
            <a:xfrm>
              <a:off x="4644151" y="1913665"/>
              <a:ext cx="3607831" cy="3607828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46">
              <a:extLst>
                <a:ext uri="{FF2B5EF4-FFF2-40B4-BE49-F238E27FC236}">
                  <a16:creationId xmlns:a16="http://schemas.microsoft.com/office/drawing/2014/main" id="{592365A2-D4BA-4D13-9D3A-088FEBDC87B7}"/>
                </a:ext>
              </a:extLst>
            </p:cNvPr>
            <p:cNvSpPr/>
            <p:nvPr/>
          </p:nvSpPr>
          <p:spPr>
            <a:xfrm>
              <a:off x="4785135" y="2559747"/>
              <a:ext cx="2315667" cy="2315665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D3A557-DF75-4AEE-924E-FDDC11C7036D}"/>
                </a:ext>
              </a:extLst>
            </p:cNvPr>
            <p:cNvSpPr txBox="1"/>
            <p:nvPr/>
          </p:nvSpPr>
          <p:spPr>
            <a:xfrm>
              <a:off x="5402284" y="2937360"/>
              <a:ext cx="1081710" cy="104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5" spc="84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6185" spc="84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文字1">
              <a:extLst>
                <a:ext uri="{FF2B5EF4-FFF2-40B4-BE49-F238E27FC236}">
                  <a16:creationId xmlns:a16="http://schemas.microsoft.com/office/drawing/2014/main" id="{AB379BF8-EA09-4FD9-A7EA-E6A92A94CEAE}"/>
                </a:ext>
              </a:extLst>
            </p:cNvPr>
            <p:cNvSpPr txBox="1"/>
            <p:nvPr/>
          </p:nvSpPr>
          <p:spPr>
            <a:xfrm>
              <a:off x="5064254" y="3814902"/>
              <a:ext cx="1757430" cy="46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ea"/>
                  <a:sym typeface="+mn-lt"/>
                </a:rPr>
                <a:t>데이터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1938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99011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목표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관객수 예측 모형에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언급량이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변수로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추가되었을때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분석의 정확도가 향상 되는지에 대해 알아봄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04.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분석 방안 수립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14FAC-8E65-4F9A-BFBE-E28573B0364C}"/>
              </a:ext>
            </a:extLst>
          </p:cNvPr>
          <p:cNvSpPr txBox="1"/>
          <p:nvPr/>
        </p:nvSpPr>
        <p:spPr>
          <a:xfrm>
            <a:off x="1280803" y="2824237"/>
            <a:ext cx="990110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방안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의사결정 나무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Random Forest, KNN,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SVM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네 가지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머신러닝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모형을 이용하여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분류함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데이터는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변수로 들어간 세트와 그렇지 않은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세트로 나누어 실시함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-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모형을 이용할 시 가장 정확도가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높은지와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두 데이터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  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집합간에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유의미한 차이가 발생하는지 파악함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654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9901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분류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Classificition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의사결정 나무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04.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분석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4A29D-E726-4280-A607-7A3998B37EC1}"/>
              </a:ext>
            </a:extLst>
          </p:cNvPr>
          <p:cNvSpPr txBox="1"/>
          <p:nvPr/>
        </p:nvSpPr>
        <p:spPr>
          <a:xfrm>
            <a:off x="2252911" y="2824237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B7C6E-89EE-455B-AFE7-C90A5F0256D5}"/>
              </a:ext>
            </a:extLst>
          </p:cNvPr>
          <p:cNvSpPr txBox="1"/>
          <p:nvPr/>
        </p:nvSpPr>
        <p:spPr>
          <a:xfrm>
            <a:off x="7725519" y="282423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미포함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55361D2-8140-49A6-BF0A-26E0D85CA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523558"/>
              </p:ext>
            </p:extLst>
          </p:nvPr>
        </p:nvGraphicFramePr>
        <p:xfrm>
          <a:off x="1388815" y="4149189"/>
          <a:ext cx="44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317647655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4267011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Accuracy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83%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229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precision_score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84.06%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7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recall_score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82.61%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0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f1_score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82.97%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659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9F5426F-CEC8-45FE-BA5A-D3768B705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60197"/>
              </p:ext>
            </p:extLst>
          </p:nvPr>
        </p:nvGraphicFramePr>
        <p:xfrm>
          <a:off x="7077447" y="4149189"/>
          <a:ext cx="44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317647655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4267011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Accuracy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83%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229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precision_score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84.06%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7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recall_score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82.61%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0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f1_score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82.97%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65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59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9901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분류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Classificition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의사결정 나무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04.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분석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C62F3D-0F40-446C-90E9-E4AA0DB39EC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5875"/>
            <a:ext cx="12858750" cy="3092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68D668-4E5C-46C4-AD2C-04E1B1C72DB3}"/>
              </a:ext>
            </a:extLst>
          </p:cNvPr>
          <p:cNvSpPr txBox="1"/>
          <p:nvPr/>
        </p:nvSpPr>
        <p:spPr>
          <a:xfrm>
            <a:off x="1892871" y="2285600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깊이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일때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정확도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최고</a:t>
            </a:r>
          </a:p>
        </p:txBody>
      </p:sp>
    </p:spTree>
    <p:extLst>
      <p:ext uri="{BB962C8B-B14F-4D97-AF65-F5344CB8AC3E}">
        <p14:creationId xmlns:p14="http://schemas.microsoft.com/office/powerpoint/2010/main" val="81517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9901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분류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Classificition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랜덤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포레스트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04.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분석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4A29D-E726-4280-A607-7A3998B37EC1}"/>
              </a:ext>
            </a:extLst>
          </p:cNvPr>
          <p:cNvSpPr txBox="1"/>
          <p:nvPr/>
        </p:nvSpPr>
        <p:spPr>
          <a:xfrm>
            <a:off x="2252911" y="2824237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B7C6E-89EE-455B-AFE7-C90A5F0256D5}"/>
              </a:ext>
            </a:extLst>
          </p:cNvPr>
          <p:cNvSpPr txBox="1"/>
          <p:nvPr/>
        </p:nvSpPr>
        <p:spPr>
          <a:xfrm>
            <a:off x="7725519" y="282423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미포함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55361D2-8140-49A6-BF0A-26E0D85CA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89822"/>
              </p:ext>
            </p:extLst>
          </p:nvPr>
        </p:nvGraphicFramePr>
        <p:xfrm>
          <a:off x="1388815" y="4149189"/>
          <a:ext cx="44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317647655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4267011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Accuracy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74%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229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precision_score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68.37%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7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recall_score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73.91%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0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f1_score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70.94%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659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9F5426F-CEC8-45FE-BA5A-D3768B705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89133"/>
              </p:ext>
            </p:extLst>
          </p:nvPr>
        </p:nvGraphicFramePr>
        <p:xfrm>
          <a:off x="7077447" y="4149189"/>
          <a:ext cx="44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317647655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4267011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Accuracy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83%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229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precision_score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80.69%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7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recall_score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82.61%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0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f1_score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81.37%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65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79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9901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분류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Classificition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KNN</a:t>
            </a: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04.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분석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4A29D-E726-4280-A607-7A3998B37EC1}"/>
              </a:ext>
            </a:extLst>
          </p:cNvPr>
          <p:cNvSpPr txBox="1"/>
          <p:nvPr/>
        </p:nvSpPr>
        <p:spPr>
          <a:xfrm>
            <a:off x="2252911" y="2824237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B7C6E-89EE-455B-AFE7-C90A5F0256D5}"/>
              </a:ext>
            </a:extLst>
          </p:cNvPr>
          <p:cNvSpPr txBox="1"/>
          <p:nvPr/>
        </p:nvSpPr>
        <p:spPr>
          <a:xfrm>
            <a:off x="7725519" y="282423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미포함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55361D2-8140-49A6-BF0A-26E0D85CAA53}"/>
              </a:ext>
            </a:extLst>
          </p:cNvPr>
          <p:cNvGraphicFramePr>
            <a:graphicFrameLocks noGrp="1"/>
          </p:cNvGraphicFramePr>
          <p:nvPr/>
        </p:nvGraphicFramePr>
        <p:xfrm>
          <a:off x="1388815" y="4149189"/>
          <a:ext cx="44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317647655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4267011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Accuracy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91%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229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precision_score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95.91%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7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recall_score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91.30%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0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f1_score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92.09%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6595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9F5426F-CEC8-45FE-BA5A-D3768B705092}"/>
              </a:ext>
            </a:extLst>
          </p:cNvPr>
          <p:cNvGraphicFramePr>
            <a:graphicFrameLocks noGrp="1"/>
          </p:cNvGraphicFramePr>
          <p:nvPr/>
        </p:nvGraphicFramePr>
        <p:xfrm>
          <a:off x="7077447" y="4149189"/>
          <a:ext cx="44644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317647655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4267011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Accuracy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91%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229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precision_score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95.91%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7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recall_score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91.30%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0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f1_score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92.09%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65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10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9901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분류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Classificition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–SVM</a:t>
            </a: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04.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분석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4A29D-E726-4280-A607-7A3998B37EC1}"/>
              </a:ext>
            </a:extLst>
          </p:cNvPr>
          <p:cNvSpPr txBox="1"/>
          <p:nvPr/>
        </p:nvSpPr>
        <p:spPr>
          <a:xfrm>
            <a:off x="5061223" y="2824237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55361D2-8140-49A6-BF0A-26E0D85CA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305638"/>
              </p:ext>
            </p:extLst>
          </p:nvPr>
        </p:nvGraphicFramePr>
        <p:xfrm>
          <a:off x="3333031" y="4149189"/>
          <a:ext cx="6192688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3176476551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4267011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Accuracy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96%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229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precision_score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100%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79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recall_score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95.65%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40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f1_score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97.10%</a:t>
                      </a:r>
                      <a:endParaRPr lang="ko-KR" altLang="en-US" sz="28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65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9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9901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(Regression)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의사결정 나무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04.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분석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4A29D-E726-4280-A607-7A3998B37EC1}"/>
              </a:ext>
            </a:extLst>
          </p:cNvPr>
          <p:cNvSpPr txBox="1"/>
          <p:nvPr/>
        </p:nvSpPr>
        <p:spPr>
          <a:xfrm>
            <a:off x="2252911" y="2824237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B7C6E-89EE-455B-AFE7-C90A5F0256D5}"/>
              </a:ext>
            </a:extLst>
          </p:cNvPr>
          <p:cNvSpPr txBox="1"/>
          <p:nvPr/>
        </p:nvSpPr>
        <p:spPr>
          <a:xfrm>
            <a:off x="7725519" y="282423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미포함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647D06-42B6-4F3D-904B-030D2FC88804}"/>
              </a:ext>
            </a:extLst>
          </p:cNvPr>
          <p:cNvSpPr txBox="1"/>
          <p:nvPr/>
        </p:nvSpPr>
        <p:spPr>
          <a:xfrm>
            <a:off x="1460823" y="3990953"/>
            <a:ext cx="4320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잔차의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제곱합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(SSE)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</a:t>
            </a:r>
            <a:r>
              <a:rPr lang="en-US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e+13</a:t>
            </a:r>
            <a:r>
              <a:rPr lang="ko-KR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74525-6EA8-4842-B02D-3E677499600E}"/>
              </a:ext>
            </a:extLst>
          </p:cNvPr>
          <p:cNvSpPr txBox="1"/>
          <p:nvPr/>
        </p:nvSpPr>
        <p:spPr>
          <a:xfrm>
            <a:off x="7221463" y="3995976"/>
            <a:ext cx="4320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잔차의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제곱합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(SSE)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</a:t>
            </a:r>
            <a:r>
              <a:rPr lang="en-US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2.75</a:t>
            </a:r>
            <a:r>
              <a:rPr lang="ko-KR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e+13</a:t>
            </a:r>
            <a:r>
              <a:rPr lang="ko-KR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13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812751" y="501579"/>
            <a:ext cx="434299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01.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팀 프로젝트 과정</a:t>
            </a:r>
          </a:p>
          <a:p>
            <a:pPr algn="l"/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221" name="Rectangle 10">
            <a:extLst>
              <a:ext uri="{FF2B5EF4-FFF2-40B4-BE49-F238E27FC236}">
                <a16:creationId xmlns:a16="http://schemas.microsoft.com/office/drawing/2014/main" id="{91079443-7027-4D9C-94F8-53B1A94DCEEB}"/>
              </a:ext>
            </a:extLst>
          </p:cNvPr>
          <p:cNvSpPr/>
          <p:nvPr/>
        </p:nvSpPr>
        <p:spPr>
          <a:xfrm>
            <a:off x="2606355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2" name="Rectangle 6">
            <a:extLst>
              <a:ext uri="{FF2B5EF4-FFF2-40B4-BE49-F238E27FC236}">
                <a16:creationId xmlns:a16="http://schemas.microsoft.com/office/drawing/2014/main" id="{D4DEB6DC-1316-4471-9C7F-B7694F791381}"/>
              </a:ext>
            </a:extLst>
          </p:cNvPr>
          <p:cNvSpPr/>
          <p:nvPr/>
        </p:nvSpPr>
        <p:spPr>
          <a:xfrm>
            <a:off x="7846184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3" name="Rectangle 7">
            <a:extLst>
              <a:ext uri="{FF2B5EF4-FFF2-40B4-BE49-F238E27FC236}">
                <a16:creationId xmlns:a16="http://schemas.microsoft.com/office/drawing/2014/main" id="{D6444142-2126-41FF-A396-49333B56E4C0}"/>
              </a:ext>
            </a:extLst>
          </p:cNvPr>
          <p:cNvSpPr/>
          <p:nvPr/>
        </p:nvSpPr>
        <p:spPr>
          <a:xfrm>
            <a:off x="6099524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4" name="Rectangle 8">
            <a:extLst>
              <a:ext uri="{FF2B5EF4-FFF2-40B4-BE49-F238E27FC236}">
                <a16:creationId xmlns:a16="http://schemas.microsoft.com/office/drawing/2014/main" id="{107207E7-16A1-4BB5-A2C4-93C0DD50A3C4}"/>
              </a:ext>
            </a:extLst>
          </p:cNvPr>
          <p:cNvSpPr/>
          <p:nvPr/>
        </p:nvSpPr>
        <p:spPr>
          <a:xfrm>
            <a:off x="4352863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5" name="Group 35">
            <a:extLst>
              <a:ext uri="{FF2B5EF4-FFF2-40B4-BE49-F238E27FC236}">
                <a16:creationId xmlns:a16="http://schemas.microsoft.com/office/drawing/2014/main" id="{C20136E8-10CE-44BD-8D3D-AB3CB6125E5C}"/>
              </a:ext>
            </a:extLst>
          </p:cNvPr>
          <p:cNvGrpSpPr/>
          <p:nvPr/>
        </p:nvGrpSpPr>
        <p:grpSpPr>
          <a:xfrm>
            <a:off x="2331983" y="3243293"/>
            <a:ext cx="1156582" cy="1165120"/>
            <a:chOff x="817364" y="1776265"/>
            <a:chExt cx="826181" cy="826181"/>
          </a:xfrm>
        </p:grpSpPr>
        <p:sp>
          <p:nvSpPr>
            <p:cNvPr id="226" name="Oval 36">
              <a:extLst>
                <a:ext uri="{FF2B5EF4-FFF2-40B4-BE49-F238E27FC236}">
                  <a16:creationId xmlns:a16="http://schemas.microsoft.com/office/drawing/2014/main" id="{55E1D56F-D0C3-441E-8A65-4B7C79321CC7}"/>
                </a:ext>
              </a:extLst>
            </p:cNvPr>
            <p:cNvSpPr/>
            <p:nvPr/>
          </p:nvSpPr>
          <p:spPr>
            <a:xfrm>
              <a:off x="817364" y="1776265"/>
              <a:ext cx="826181" cy="8261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Freeform 7">
              <a:extLst>
                <a:ext uri="{FF2B5EF4-FFF2-40B4-BE49-F238E27FC236}">
                  <a16:creationId xmlns:a16="http://schemas.microsoft.com/office/drawing/2014/main" id="{C4CEDEFE-B0CC-4E8F-9A0E-D5CF47FF4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427" y="1973328"/>
              <a:ext cx="432054" cy="432054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8" name="Group 38">
            <a:extLst>
              <a:ext uri="{FF2B5EF4-FFF2-40B4-BE49-F238E27FC236}">
                <a16:creationId xmlns:a16="http://schemas.microsoft.com/office/drawing/2014/main" id="{AC31C586-4D12-4B6E-80BE-68BE12C4B024}"/>
              </a:ext>
            </a:extLst>
          </p:cNvPr>
          <p:cNvGrpSpPr/>
          <p:nvPr/>
        </p:nvGrpSpPr>
        <p:grpSpPr>
          <a:xfrm>
            <a:off x="4107346" y="3243293"/>
            <a:ext cx="1156582" cy="1165120"/>
            <a:chOff x="5773542" y="1776265"/>
            <a:chExt cx="826181" cy="826181"/>
          </a:xfrm>
        </p:grpSpPr>
        <p:sp>
          <p:nvSpPr>
            <p:cNvPr id="229" name="Oval 39">
              <a:extLst>
                <a:ext uri="{FF2B5EF4-FFF2-40B4-BE49-F238E27FC236}">
                  <a16:creationId xmlns:a16="http://schemas.microsoft.com/office/drawing/2014/main" id="{479826E2-FEA5-4EB3-AA1B-56D2737A2375}"/>
                </a:ext>
              </a:extLst>
            </p:cNvPr>
            <p:cNvSpPr/>
            <p:nvPr/>
          </p:nvSpPr>
          <p:spPr>
            <a:xfrm>
              <a:off x="5773542" y="1776265"/>
              <a:ext cx="826181" cy="8261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Freeform 22">
              <a:extLst>
                <a:ext uri="{FF2B5EF4-FFF2-40B4-BE49-F238E27FC236}">
                  <a16:creationId xmlns:a16="http://schemas.microsoft.com/office/drawing/2014/main" id="{D1450E61-079F-4AEA-9D28-9837804D3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9302" y="1999111"/>
              <a:ext cx="394661" cy="394133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1" name="Group 41">
            <a:extLst>
              <a:ext uri="{FF2B5EF4-FFF2-40B4-BE49-F238E27FC236}">
                <a16:creationId xmlns:a16="http://schemas.microsoft.com/office/drawing/2014/main" id="{3D180AB7-6F63-4BB5-9BAC-FD07B4E8E2BA}"/>
              </a:ext>
            </a:extLst>
          </p:cNvPr>
          <p:cNvGrpSpPr/>
          <p:nvPr/>
        </p:nvGrpSpPr>
        <p:grpSpPr>
          <a:xfrm>
            <a:off x="7658072" y="3243293"/>
            <a:ext cx="1156582" cy="1165120"/>
            <a:chOff x="4168892" y="2012305"/>
            <a:chExt cx="739552" cy="743795"/>
          </a:xfrm>
        </p:grpSpPr>
        <p:sp>
          <p:nvSpPr>
            <p:cNvPr id="232" name="Oval 42">
              <a:extLst>
                <a:ext uri="{FF2B5EF4-FFF2-40B4-BE49-F238E27FC236}">
                  <a16:creationId xmlns:a16="http://schemas.microsoft.com/office/drawing/2014/main" id="{D142F16B-81EC-443B-9F1D-738AC0F4BC6E}"/>
                </a:ext>
              </a:extLst>
            </p:cNvPr>
            <p:cNvSpPr/>
            <p:nvPr/>
          </p:nvSpPr>
          <p:spPr>
            <a:xfrm>
              <a:off x="4168892" y="2012305"/>
              <a:ext cx="739552" cy="7437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37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3" name="Group 43">
              <a:extLst>
                <a:ext uri="{FF2B5EF4-FFF2-40B4-BE49-F238E27FC236}">
                  <a16:creationId xmlns:a16="http://schemas.microsoft.com/office/drawing/2014/main" id="{9D284310-326A-41B0-8D72-8F01808DE2C2}"/>
                </a:ext>
              </a:extLst>
            </p:cNvPr>
            <p:cNvGrpSpPr/>
            <p:nvPr/>
          </p:nvGrpSpPr>
          <p:grpSpPr>
            <a:xfrm>
              <a:off x="4374990" y="2274029"/>
              <a:ext cx="335260" cy="209340"/>
              <a:chOff x="7507288" y="3873501"/>
              <a:chExt cx="338138" cy="211137"/>
            </a:xfrm>
            <a:solidFill>
              <a:schemeClr val="bg1"/>
            </a:solidFill>
          </p:grpSpPr>
          <p:sp>
            <p:nvSpPr>
              <p:cNvPr id="234" name="Freeform 8">
                <a:extLst>
                  <a:ext uri="{FF2B5EF4-FFF2-40B4-BE49-F238E27FC236}">
                    <a16:creationId xmlns:a16="http://schemas.microsoft.com/office/drawing/2014/main" id="{7C354391-22CB-4F75-91DA-A3D436D21D68}"/>
                  </a:ext>
                </a:extLst>
              </p:cNvPr>
              <p:cNvSpPr/>
              <p:nvPr/>
            </p:nvSpPr>
            <p:spPr bwMode="auto">
              <a:xfrm>
                <a:off x="7507288" y="3873501"/>
                <a:ext cx="338138" cy="79375"/>
              </a:xfrm>
              <a:custGeom>
                <a:avLst/>
                <a:gdLst>
                  <a:gd name="T0" fmla="*/ 154 w 213"/>
                  <a:gd name="T1" fmla="*/ 50 h 50"/>
                  <a:gd name="T2" fmla="*/ 213 w 213"/>
                  <a:gd name="T3" fmla="*/ 50 h 50"/>
                  <a:gd name="T4" fmla="*/ 170 w 213"/>
                  <a:gd name="T5" fmla="*/ 0 h 50"/>
                  <a:gd name="T6" fmla="*/ 106 w 213"/>
                  <a:gd name="T7" fmla="*/ 0 h 50"/>
                  <a:gd name="T8" fmla="*/ 42 w 213"/>
                  <a:gd name="T9" fmla="*/ 0 h 50"/>
                  <a:gd name="T10" fmla="*/ 0 w 213"/>
                  <a:gd name="T11" fmla="*/ 50 h 50"/>
                  <a:gd name="T12" fmla="*/ 59 w 213"/>
                  <a:gd name="T13" fmla="*/ 50 h 50"/>
                  <a:gd name="T14" fmla="*/ 154 w 213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50">
                    <a:moveTo>
                      <a:pt x="154" y="50"/>
                    </a:moveTo>
                    <a:lnTo>
                      <a:pt x="213" y="50"/>
                    </a:lnTo>
                    <a:lnTo>
                      <a:pt x="170" y="0"/>
                    </a:lnTo>
                    <a:lnTo>
                      <a:pt x="106" y="0"/>
                    </a:lnTo>
                    <a:lnTo>
                      <a:pt x="42" y="0"/>
                    </a:lnTo>
                    <a:lnTo>
                      <a:pt x="0" y="50"/>
                    </a:lnTo>
                    <a:lnTo>
                      <a:pt x="59" y="50"/>
                    </a:lnTo>
                    <a:lnTo>
                      <a:pt x="15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Freeform 9">
                <a:extLst>
                  <a:ext uri="{FF2B5EF4-FFF2-40B4-BE49-F238E27FC236}">
                    <a16:creationId xmlns:a16="http://schemas.microsoft.com/office/drawing/2014/main" id="{3EE83B20-00CB-4679-8BB9-7DE1A663454A}"/>
                  </a:ext>
                </a:extLst>
              </p:cNvPr>
              <p:cNvSpPr/>
              <p:nvPr/>
            </p:nvSpPr>
            <p:spPr bwMode="auto">
              <a:xfrm>
                <a:off x="7507288" y="3978276"/>
                <a:ext cx="338138" cy="38100"/>
              </a:xfrm>
              <a:custGeom>
                <a:avLst/>
                <a:gdLst>
                  <a:gd name="T0" fmla="*/ 21 w 213"/>
                  <a:gd name="T1" fmla="*/ 0 h 24"/>
                  <a:gd name="T2" fmla="*/ 0 w 213"/>
                  <a:gd name="T3" fmla="*/ 24 h 24"/>
                  <a:gd name="T4" fmla="*/ 59 w 213"/>
                  <a:gd name="T5" fmla="*/ 24 h 24"/>
                  <a:gd name="T6" fmla="*/ 154 w 213"/>
                  <a:gd name="T7" fmla="*/ 24 h 24"/>
                  <a:gd name="T8" fmla="*/ 213 w 213"/>
                  <a:gd name="T9" fmla="*/ 24 h 24"/>
                  <a:gd name="T10" fmla="*/ 191 w 213"/>
                  <a:gd name="T11" fmla="*/ 0 h 24"/>
                  <a:gd name="T12" fmla="*/ 21 w 213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24">
                    <a:moveTo>
                      <a:pt x="21" y="0"/>
                    </a:moveTo>
                    <a:lnTo>
                      <a:pt x="0" y="24"/>
                    </a:lnTo>
                    <a:lnTo>
                      <a:pt x="59" y="24"/>
                    </a:lnTo>
                    <a:lnTo>
                      <a:pt x="154" y="24"/>
                    </a:lnTo>
                    <a:lnTo>
                      <a:pt x="213" y="24"/>
                    </a:lnTo>
                    <a:lnTo>
                      <a:pt x="19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Freeform 10">
                <a:extLst>
                  <a:ext uri="{FF2B5EF4-FFF2-40B4-BE49-F238E27FC236}">
                    <a16:creationId xmlns:a16="http://schemas.microsoft.com/office/drawing/2014/main" id="{94EFFE11-D82A-4802-AF8E-9417A59633D2}"/>
                  </a:ext>
                </a:extLst>
              </p:cNvPr>
              <p:cNvSpPr/>
              <p:nvPr/>
            </p:nvSpPr>
            <p:spPr bwMode="auto">
              <a:xfrm>
                <a:off x="7507288" y="4043363"/>
                <a:ext cx="338138" cy="41275"/>
              </a:xfrm>
              <a:custGeom>
                <a:avLst/>
                <a:gdLst>
                  <a:gd name="T0" fmla="*/ 21 w 213"/>
                  <a:gd name="T1" fmla="*/ 0 h 26"/>
                  <a:gd name="T2" fmla="*/ 0 w 213"/>
                  <a:gd name="T3" fmla="*/ 26 h 26"/>
                  <a:gd name="T4" fmla="*/ 59 w 213"/>
                  <a:gd name="T5" fmla="*/ 26 h 26"/>
                  <a:gd name="T6" fmla="*/ 154 w 213"/>
                  <a:gd name="T7" fmla="*/ 26 h 26"/>
                  <a:gd name="T8" fmla="*/ 213 w 213"/>
                  <a:gd name="T9" fmla="*/ 26 h 26"/>
                  <a:gd name="T10" fmla="*/ 191 w 213"/>
                  <a:gd name="T11" fmla="*/ 0 h 26"/>
                  <a:gd name="T12" fmla="*/ 21 w 213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26">
                    <a:moveTo>
                      <a:pt x="21" y="0"/>
                    </a:moveTo>
                    <a:lnTo>
                      <a:pt x="0" y="26"/>
                    </a:lnTo>
                    <a:lnTo>
                      <a:pt x="59" y="26"/>
                    </a:lnTo>
                    <a:lnTo>
                      <a:pt x="154" y="26"/>
                    </a:lnTo>
                    <a:lnTo>
                      <a:pt x="213" y="26"/>
                    </a:lnTo>
                    <a:lnTo>
                      <a:pt x="19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37" name="Group 47">
            <a:extLst>
              <a:ext uri="{FF2B5EF4-FFF2-40B4-BE49-F238E27FC236}">
                <a16:creationId xmlns:a16="http://schemas.microsoft.com/office/drawing/2014/main" id="{2B5D51FB-0A59-4CE8-AB10-B02BBDBDA7D6}"/>
              </a:ext>
            </a:extLst>
          </p:cNvPr>
          <p:cNvGrpSpPr/>
          <p:nvPr/>
        </p:nvGrpSpPr>
        <p:grpSpPr>
          <a:xfrm>
            <a:off x="5882709" y="3243293"/>
            <a:ext cx="1156582" cy="1165120"/>
            <a:chOff x="8173630" y="2776471"/>
            <a:chExt cx="1039365" cy="1045329"/>
          </a:xfrm>
        </p:grpSpPr>
        <p:sp>
          <p:nvSpPr>
            <p:cNvPr id="238" name="Oval 48">
              <a:extLst>
                <a:ext uri="{FF2B5EF4-FFF2-40B4-BE49-F238E27FC236}">
                  <a16:creationId xmlns:a16="http://schemas.microsoft.com/office/drawing/2014/main" id="{E7646B32-2DEF-456D-93EA-34B10DA93D49}"/>
                </a:ext>
              </a:extLst>
            </p:cNvPr>
            <p:cNvSpPr/>
            <p:nvPr/>
          </p:nvSpPr>
          <p:spPr>
            <a:xfrm>
              <a:off x="8173630" y="2776471"/>
              <a:ext cx="1039365" cy="10453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37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id="{15863C6C-573C-49F7-B945-2B839BA84728}"/>
                </a:ext>
              </a:extLst>
            </p:cNvPr>
            <p:cNvGrpSpPr/>
            <p:nvPr/>
          </p:nvGrpSpPr>
          <p:grpSpPr>
            <a:xfrm>
              <a:off x="8473738" y="3091969"/>
              <a:ext cx="429464" cy="359632"/>
              <a:chOff x="5099051" y="3930651"/>
              <a:chExt cx="390525" cy="327025"/>
            </a:xfrm>
            <a:solidFill>
              <a:schemeClr val="bg1"/>
            </a:solidFill>
          </p:grpSpPr>
          <p:sp>
            <p:nvSpPr>
              <p:cNvPr id="240" name="Freeform 103">
                <a:extLst>
                  <a:ext uri="{FF2B5EF4-FFF2-40B4-BE49-F238E27FC236}">
                    <a16:creationId xmlns:a16="http://schemas.microsoft.com/office/drawing/2014/main" id="{447B8B73-FF66-4358-AD9A-C913F501E26E}"/>
                  </a:ext>
                </a:extLst>
              </p:cNvPr>
              <p:cNvSpPr/>
              <p:nvPr/>
            </p:nvSpPr>
            <p:spPr bwMode="auto">
              <a:xfrm>
                <a:off x="5165726" y="4027488"/>
                <a:ext cx="255588" cy="230188"/>
              </a:xfrm>
              <a:custGeom>
                <a:avLst/>
                <a:gdLst>
                  <a:gd name="T0" fmla="*/ 0 w 161"/>
                  <a:gd name="T1" fmla="*/ 62 h 145"/>
                  <a:gd name="T2" fmla="*/ 0 w 161"/>
                  <a:gd name="T3" fmla="*/ 145 h 145"/>
                  <a:gd name="T4" fmla="*/ 31 w 161"/>
                  <a:gd name="T5" fmla="*/ 145 h 145"/>
                  <a:gd name="T6" fmla="*/ 130 w 161"/>
                  <a:gd name="T7" fmla="*/ 145 h 145"/>
                  <a:gd name="T8" fmla="*/ 161 w 161"/>
                  <a:gd name="T9" fmla="*/ 145 h 145"/>
                  <a:gd name="T10" fmla="*/ 161 w 161"/>
                  <a:gd name="T11" fmla="*/ 62 h 145"/>
                  <a:gd name="T12" fmla="*/ 81 w 161"/>
                  <a:gd name="T13" fmla="*/ 0 h 145"/>
                  <a:gd name="T14" fmla="*/ 0 w 161"/>
                  <a:gd name="T15" fmla="*/ 6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145">
                    <a:moveTo>
                      <a:pt x="0" y="62"/>
                    </a:moveTo>
                    <a:lnTo>
                      <a:pt x="0" y="145"/>
                    </a:lnTo>
                    <a:lnTo>
                      <a:pt x="31" y="145"/>
                    </a:lnTo>
                    <a:lnTo>
                      <a:pt x="130" y="145"/>
                    </a:lnTo>
                    <a:lnTo>
                      <a:pt x="161" y="145"/>
                    </a:lnTo>
                    <a:lnTo>
                      <a:pt x="161" y="62"/>
                    </a:lnTo>
                    <a:lnTo>
                      <a:pt x="81" y="0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Freeform 104">
                <a:extLst>
                  <a:ext uri="{FF2B5EF4-FFF2-40B4-BE49-F238E27FC236}">
                    <a16:creationId xmlns:a16="http://schemas.microsoft.com/office/drawing/2014/main" id="{1B1D8D31-73DA-40A3-8599-8221A79DC98C}"/>
                  </a:ext>
                </a:extLst>
              </p:cNvPr>
              <p:cNvSpPr/>
              <p:nvPr/>
            </p:nvSpPr>
            <p:spPr bwMode="auto">
              <a:xfrm>
                <a:off x="5099051" y="3930651"/>
                <a:ext cx="390525" cy="195263"/>
              </a:xfrm>
              <a:custGeom>
                <a:avLst/>
                <a:gdLst>
                  <a:gd name="T0" fmla="*/ 225 w 246"/>
                  <a:gd name="T1" fmla="*/ 80 h 123"/>
                  <a:gd name="T2" fmla="*/ 225 w 246"/>
                  <a:gd name="T3" fmla="*/ 21 h 123"/>
                  <a:gd name="T4" fmla="*/ 182 w 246"/>
                  <a:gd name="T5" fmla="*/ 21 h 123"/>
                  <a:gd name="T6" fmla="*/ 182 w 246"/>
                  <a:gd name="T7" fmla="*/ 47 h 123"/>
                  <a:gd name="T8" fmla="*/ 123 w 246"/>
                  <a:gd name="T9" fmla="*/ 0 h 123"/>
                  <a:gd name="T10" fmla="*/ 123 w 246"/>
                  <a:gd name="T11" fmla="*/ 0 h 123"/>
                  <a:gd name="T12" fmla="*/ 123 w 246"/>
                  <a:gd name="T13" fmla="*/ 0 h 123"/>
                  <a:gd name="T14" fmla="*/ 123 w 246"/>
                  <a:gd name="T15" fmla="*/ 0 h 123"/>
                  <a:gd name="T16" fmla="*/ 123 w 246"/>
                  <a:gd name="T17" fmla="*/ 0 h 123"/>
                  <a:gd name="T18" fmla="*/ 0 w 246"/>
                  <a:gd name="T19" fmla="*/ 97 h 123"/>
                  <a:gd name="T20" fmla="*/ 21 w 246"/>
                  <a:gd name="T21" fmla="*/ 123 h 123"/>
                  <a:gd name="T22" fmla="*/ 123 w 246"/>
                  <a:gd name="T23" fmla="*/ 42 h 123"/>
                  <a:gd name="T24" fmla="*/ 225 w 246"/>
                  <a:gd name="T25" fmla="*/ 123 h 123"/>
                  <a:gd name="T26" fmla="*/ 246 w 246"/>
                  <a:gd name="T27" fmla="*/ 97 h 123"/>
                  <a:gd name="T28" fmla="*/ 225 w 246"/>
                  <a:gd name="T29" fmla="*/ 8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123">
                    <a:moveTo>
                      <a:pt x="225" y="80"/>
                    </a:moveTo>
                    <a:lnTo>
                      <a:pt x="225" y="21"/>
                    </a:lnTo>
                    <a:lnTo>
                      <a:pt x="182" y="21"/>
                    </a:lnTo>
                    <a:lnTo>
                      <a:pt x="182" y="47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0" y="97"/>
                    </a:lnTo>
                    <a:lnTo>
                      <a:pt x="21" y="123"/>
                    </a:lnTo>
                    <a:lnTo>
                      <a:pt x="123" y="42"/>
                    </a:lnTo>
                    <a:lnTo>
                      <a:pt x="225" y="123"/>
                    </a:lnTo>
                    <a:lnTo>
                      <a:pt x="246" y="97"/>
                    </a:lnTo>
                    <a:lnTo>
                      <a:pt x="225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2" name="Group 52">
            <a:extLst>
              <a:ext uri="{FF2B5EF4-FFF2-40B4-BE49-F238E27FC236}">
                <a16:creationId xmlns:a16="http://schemas.microsoft.com/office/drawing/2014/main" id="{42DFBBA0-99D7-4F75-ABDB-B31D33CF08FC}"/>
              </a:ext>
            </a:extLst>
          </p:cNvPr>
          <p:cNvGrpSpPr/>
          <p:nvPr/>
        </p:nvGrpSpPr>
        <p:grpSpPr>
          <a:xfrm>
            <a:off x="9433436" y="3243293"/>
            <a:ext cx="1156582" cy="1165120"/>
            <a:chOff x="6740410" y="578561"/>
            <a:chExt cx="826181" cy="826181"/>
          </a:xfrm>
        </p:grpSpPr>
        <p:sp>
          <p:nvSpPr>
            <p:cNvPr id="243" name="Oval 53">
              <a:extLst>
                <a:ext uri="{FF2B5EF4-FFF2-40B4-BE49-F238E27FC236}">
                  <a16:creationId xmlns:a16="http://schemas.microsoft.com/office/drawing/2014/main" id="{BB7CD43F-0888-432C-B513-82B874BA95E5}"/>
                </a:ext>
              </a:extLst>
            </p:cNvPr>
            <p:cNvSpPr/>
            <p:nvPr/>
          </p:nvSpPr>
          <p:spPr>
            <a:xfrm>
              <a:off x="6740410" y="578561"/>
              <a:ext cx="826181" cy="82618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Freeform 6">
              <a:extLst>
                <a:ext uri="{FF2B5EF4-FFF2-40B4-BE49-F238E27FC236}">
                  <a16:creationId xmlns:a16="http://schemas.microsoft.com/office/drawing/2014/main" id="{EF12867F-8A4D-4F8B-A422-0D9DD03A8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5800" y="727929"/>
              <a:ext cx="515401" cy="527448"/>
            </a:xfrm>
            <a:custGeom>
              <a:avLst/>
              <a:gdLst>
                <a:gd name="T0" fmla="*/ 121 w 417"/>
                <a:gd name="T1" fmla="*/ 94 h 426"/>
                <a:gd name="T2" fmla="*/ 85 w 417"/>
                <a:gd name="T3" fmla="*/ 341 h 426"/>
                <a:gd name="T4" fmla="*/ 332 w 417"/>
                <a:gd name="T5" fmla="*/ 305 h 426"/>
                <a:gd name="T6" fmla="*/ 267 w 417"/>
                <a:gd name="T7" fmla="*/ 159 h 426"/>
                <a:gd name="T8" fmla="*/ 121 w 417"/>
                <a:gd name="T9" fmla="*/ 94 h 426"/>
                <a:gd name="T10" fmla="*/ 306 w 417"/>
                <a:gd name="T11" fmla="*/ 286 h 426"/>
                <a:gd name="T12" fmla="*/ 199 w 417"/>
                <a:gd name="T13" fmla="*/ 227 h 426"/>
                <a:gd name="T14" fmla="*/ 140 w 417"/>
                <a:gd name="T15" fmla="*/ 120 h 426"/>
                <a:gd name="T16" fmla="*/ 247 w 417"/>
                <a:gd name="T17" fmla="*/ 179 h 426"/>
                <a:gd name="T18" fmla="*/ 306 w 417"/>
                <a:gd name="T19" fmla="*/ 286 h 426"/>
                <a:gd name="T20" fmla="*/ 309 w 417"/>
                <a:gd name="T21" fmla="*/ 128 h 426"/>
                <a:gd name="T22" fmla="*/ 323 w 417"/>
                <a:gd name="T23" fmla="*/ 122 h 426"/>
                <a:gd name="T24" fmla="*/ 361 w 417"/>
                <a:gd name="T25" fmla="*/ 84 h 426"/>
                <a:gd name="T26" fmla="*/ 361 w 417"/>
                <a:gd name="T27" fmla="*/ 56 h 426"/>
                <a:gd name="T28" fmla="*/ 333 w 417"/>
                <a:gd name="T29" fmla="*/ 56 h 426"/>
                <a:gd name="T30" fmla="*/ 295 w 417"/>
                <a:gd name="T31" fmla="*/ 94 h 426"/>
                <a:gd name="T32" fmla="*/ 295 w 417"/>
                <a:gd name="T33" fmla="*/ 122 h 426"/>
                <a:gd name="T34" fmla="*/ 309 w 417"/>
                <a:gd name="T35" fmla="*/ 128 h 426"/>
                <a:gd name="T36" fmla="*/ 237 w 417"/>
                <a:gd name="T37" fmla="*/ 79 h 426"/>
                <a:gd name="T38" fmla="*/ 247 w 417"/>
                <a:gd name="T39" fmla="*/ 81 h 426"/>
                <a:gd name="T40" fmla="*/ 264 w 417"/>
                <a:gd name="T41" fmla="*/ 71 h 426"/>
                <a:gd name="T42" fmla="*/ 286 w 417"/>
                <a:gd name="T43" fmla="*/ 33 h 426"/>
                <a:gd name="T44" fmla="*/ 278 w 417"/>
                <a:gd name="T45" fmla="*/ 5 h 426"/>
                <a:gd name="T46" fmla="*/ 251 w 417"/>
                <a:gd name="T47" fmla="*/ 13 h 426"/>
                <a:gd name="T48" fmla="*/ 229 w 417"/>
                <a:gd name="T49" fmla="*/ 52 h 426"/>
                <a:gd name="T50" fmla="*/ 237 w 417"/>
                <a:gd name="T51" fmla="*/ 79 h 426"/>
                <a:gd name="T52" fmla="*/ 412 w 417"/>
                <a:gd name="T53" fmla="*/ 139 h 426"/>
                <a:gd name="T54" fmla="*/ 385 w 417"/>
                <a:gd name="T55" fmla="*/ 131 h 426"/>
                <a:gd name="T56" fmla="*/ 346 w 417"/>
                <a:gd name="T57" fmla="*/ 153 h 426"/>
                <a:gd name="T58" fmla="*/ 338 w 417"/>
                <a:gd name="T59" fmla="*/ 180 h 426"/>
                <a:gd name="T60" fmla="*/ 356 w 417"/>
                <a:gd name="T61" fmla="*/ 190 h 426"/>
                <a:gd name="T62" fmla="*/ 366 w 417"/>
                <a:gd name="T63" fmla="*/ 188 h 426"/>
                <a:gd name="T64" fmla="*/ 404 w 417"/>
                <a:gd name="T65" fmla="*/ 166 h 426"/>
                <a:gd name="T66" fmla="*/ 412 w 417"/>
                <a:gd name="T67" fmla="*/ 13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426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EE29F8CC-52EC-4E22-82A1-6D2D4CDFE707}"/>
              </a:ext>
            </a:extLst>
          </p:cNvPr>
          <p:cNvSpPr txBox="1"/>
          <p:nvPr/>
        </p:nvSpPr>
        <p:spPr>
          <a:xfrm>
            <a:off x="2179144" y="2536205"/>
            <a:ext cx="146226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주제 선정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F7E46AA-1C8E-4BF0-810E-64E4DC7912A8}"/>
              </a:ext>
            </a:extLst>
          </p:cNvPr>
          <p:cNvSpPr txBox="1"/>
          <p:nvPr/>
        </p:nvSpPr>
        <p:spPr>
          <a:xfrm>
            <a:off x="3981103" y="2536205"/>
            <a:ext cx="136447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자료수집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98C3A1F-410D-4826-AB28-5C63098616F5}"/>
              </a:ext>
            </a:extLst>
          </p:cNvPr>
          <p:cNvSpPr txBox="1"/>
          <p:nvPr/>
        </p:nvSpPr>
        <p:spPr>
          <a:xfrm>
            <a:off x="5935915" y="2536205"/>
            <a:ext cx="106952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전처리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53C4ACF2-B323-43E4-9022-659696ACC719}"/>
              </a:ext>
            </a:extLst>
          </p:cNvPr>
          <p:cNvSpPr txBox="1"/>
          <p:nvPr/>
        </p:nvSpPr>
        <p:spPr>
          <a:xfrm>
            <a:off x="7185522" y="2536205"/>
            <a:ext cx="20521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분석방안 수립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161812C-08DE-45C2-8A23-8FDAE8A4E0E1}"/>
              </a:ext>
            </a:extLst>
          </p:cNvPr>
          <p:cNvSpPr txBox="1"/>
          <p:nvPr/>
        </p:nvSpPr>
        <p:spPr>
          <a:xfrm>
            <a:off x="9293860" y="2536205"/>
            <a:ext cx="143573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분석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9901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(Regression) –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랜덤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포레스트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04.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분석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4A29D-E726-4280-A607-7A3998B37EC1}"/>
              </a:ext>
            </a:extLst>
          </p:cNvPr>
          <p:cNvSpPr txBox="1"/>
          <p:nvPr/>
        </p:nvSpPr>
        <p:spPr>
          <a:xfrm>
            <a:off x="2252911" y="2824237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B7C6E-89EE-455B-AFE7-C90A5F0256D5}"/>
              </a:ext>
            </a:extLst>
          </p:cNvPr>
          <p:cNvSpPr txBox="1"/>
          <p:nvPr/>
        </p:nvSpPr>
        <p:spPr>
          <a:xfrm>
            <a:off x="7725519" y="282423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미포함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CBD12-653A-4EBA-A05D-3391FC1CF851}"/>
              </a:ext>
            </a:extLst>
          </p:cNvPr>
          <p:cNvSpPr txBox="1"/>
          <p:nvPr/>
        </p:nvSpPr>
        <p:spPr>
          <a:xfrm>
            <a:off x="1460823" y="3990953"/>
            <a:ext cx="4320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잔차의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제곱합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(SSE)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</a:t>
            </a:r>
            <a:r>
              <a:rPr lang="en-US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e+13</a:t>
            </a:r>
            <a:r>
              <a:rPr lang="ko-KR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E5885E-27FE-4306-8DE3-771F190FC762}"/>
              </a:ext>
            </a:extLst>
          </p:cNvPr>
          <p:cNvSpPr txBox="1"/>
          <p:nvPr/>
        </p:nvSpPr>
        <p:spPr>
          <a:xfrm>
            <a:off x="7149455" y="3995976"/>
            <a:ext cx="4320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잔차의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제곱합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(SSE)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 </a:t>
            </a:r>
            <a:r>
              <a:rPr lang="en-US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2.75</a:t>
            </a:r>
            <a:r>
              <a:rPr lang="ko-KR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e+13</a:t>
            </a:r>
            <a:r>
              <a:rPr lang="ko-KR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17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9901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(Regression) –KNN</a:t>
            </a: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04.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데이터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–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분석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24A29D-E726-4280-A607-7A3998B37EC1}"/>
              </a:ext>
            </a:extLst>
          </p:cNvPr>
          <p:cNvSpPr txBox="1"/>
          <p:nvPr/>
        </p:nvSpPr>
        <p:spPr>
          <a:xfrm>
            <a:off x="2252911" y="2824237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B7C6E-89EE-455B-AFE7-C90A5F0256D5}"/>
              </a:ext>
            </a:extLst>
          </p:cNvPr>
          <p:cNvSpPr txBox="1"/>
          <p:nvPr/>
        </p:nvSpPr>
        <p:spPr>
          <a:xfrm>
            <a:off x="7725519" y="2824237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미포함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CBD12-653A-4EBA-A05D-3391FC1CF851}"/>
              </a:ext>
            </a:extLst>
          </p:cNvPr>
          <p:cNvSpPr txBox="1"/>
          <p:nvPr/>
        </p:nvSpPr>
        <p:spPr>
          <a:xfrm>
            <a:off x="1460823" y="3990953"/>
            <a:ext cx="4320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잔차의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제곱합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(SSE)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3.01</a:t>
            </a:r>
            <a:r>
              <a:rPr lang="ko-KR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e+13</a:t>
            </a:r>
            <a:r>
              <a:rPr lang="ko-KR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E5885E-27FE-4306-8DE3-771F190FC762}"/>
              </a:ext>
            </a:extLst>
          </p:cNvPr>
          <p:cNvSpPr txBox="1"/>
          <p:nvPr/>
        </p:nvSpPr>
        <p:spPr>
          <a:xfrm>
            <a:off x="7221463" y="3995976"/>
            <a:ext cx="43204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잔차의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제곱합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(SSE)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3.07</a:t>
            </a:r>
            <a:r>
              <a:rPr lang="ko-KR" altLang="ko-KR" sz="3000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e+13</a:t>
            </a:r>
            <a:r>
              <a:rPr lang="ko-KR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118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89" y="895"/>
            <a:ext cx="12855223" cy="7230864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E0809-2836-4F71-BCCA-377A489962DF}"/>
              </a:ext>
            </a:extLst>
          </p:cNvPr>
          <p:cNvSpPr/>
          <p:nvPr/>
        </p:nvSpPr>
        <p:spPr>
          <a:xfrm>
            <a:off x="-483393" y="-251830"/>
            <a:ext cx="14545616" cy="7848872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9669157" y="447"/>
            <a:ext cx="3188446" cy="1221900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351317" y="5340549"/>
            <a:ext cx="1652834" cy="1039198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497425" y="6089159"/>
            <a:ext cx="2406341" cy="151295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11955504" y="6361720"/>
            <a:ext cx="1154513" cy="725885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11423283" y="5074069"/>
            <a:ext cx="1808056" cy="1136794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4">
            <a:extLst>
              <a:ext uri="{FF2B5EF4-FFF2-40B4-BE49-F238E27FC236}">
                <a16:creationId xmlns:a16="http://schemas.microsoft.com/office/drawing/2014/main" id="{02E81887-9FB3-46F0-BB42-7FD700959412}"/>
              </a:ext>
            </a:extLst>
          </p:cNvPr>
          <p:cNvGrpSpPr/>
          <p:nvPr/>
        </p:nvGrpSpPr>
        <p:grpSpPr>
          <a:xfrm>
            <a:off x="4120650" y="1895192"/>
            <a:ext cx="4617452" cy="3644755"/>
            <a:chOff x="3633958" y="1894977"/>
            <a:chExt cx="4618024" cy="3645204"/>
          </a:xfrm>
        </p:grpSpPr>
        <p:sp>
          <p:nvSpPr>
            <p:cNvPr id="17" name="菱形 43">
              <a:extLst>
                <a:ext uri="{FF2B5EF4-FFF2-40B4-BE49-F238E27FC236}">
                  <a16:creationId xmlns:a16="http://schemas.microsoft.com/office/drawing/2014/main" id="{7AE6BEAF-F421-4279-8E05-7FDE4A770789}"/>
                </a:ext>
              </a:extLst>
            </p:cNvPr>
            <p:cNvSpPr/>
            <p:nvPr/>
          </p:nvSpPr>
          <p:spPr>
            <a:xfrm>
              <a:off x="4120366" y="1894977"/>
              <a:ext cx="3645207" cy="3645204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44">
              <a:extLst>
                <a:ext uri="{FF2B5EF4-FFF2-40B4-BE49-F238E27FC236}">
                  <a16:creationId xmlns:a16="http://schemas.microsoft.com/office/drawing/2014/main" id="{418BB9BC-1599-46CE-9D13-305190363275}"/>
                </a:ext>
              </a:extLst>
            </p:cNvPr>
            <p:cNvSpPr/>
            <p:nvPr/>
          </p:nvSpPr>
          <p:spPr>
            <a:xfrm>
              <a:off x="3633958" y="1913665"/>
              <a:ext cx="3607831" cy="3607828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45">
              <a:extLst>
                <a:ext uri="{FF2B5EF4-FFF2-40B4-BE49-F238E27FC236}">
                  <a16:creationId xmlns:a16="http://schemas.microsoft.com/office/drawing/2014/main" id="{4F348677-8616-463E-8E17-447DABA7900C}"/>
                </a:ext>
              </a:extLst>
            </p:cNvPr>
            <p:cNvSpPr/>
            <p:nvPr/>
          </p:nvSpPr>
          <p:spPr>
            <a:xfrm>
              <a:off x="4644151" y="1913665"/>
              <a:ext cx="3607831" cy="3607828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46">
              <a:extLst>
                <a:ext uri="{FF2B5EF4-FFF2-40B4-BE49-F238E27FC236}">
                  <a16:creationId xmlns:a16="http://schemas.microsoft.com/office/drawing/2014/main" id="{592365A2-D4BA-4D13-9D3A-088FEBDC87B7}"/>
                </a:ext>
              </a:extLst>
            </p:cNvPr>
            <p:cNvSpPr/>
            <p:nvPr/>
          </p:nvSpPr>
          <p:spPr>
            <a:xfrm>
              <a:off x="4785135" y="2559747"/>
              <a:ext cx="2315667" cy="2315665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D3A557-DF75-4AEE-924E-FDDC11C7036D}"/>
                </a:ext>
              </a:extLst>
            </p:cNvPr>
            <p:cNvSpPr txBox="1"/>
            <p:nvPr/>
          </p:nvSpPr>
          <p:spPr>
            <a:xfrm>
              <a:off x="5402284" y="2937360"/>
              <a:ext cx="1081710" cy="104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5" spc="84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6185" spc="84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文字1">
              <a:extLst>
                <a:ext uri="{FF2B5EF4-FFF2-40B4-BE49-F238E27FC236}">
                  <a16:creationId xmlns:a16="http://schemas.microsoft.com/office/drawing/2014/main" id="{AB379BF8-EA09-4FD9-A7EA-E6A92A94CEAE}"/>
                </a:ext>
              </a:extLst>
            </p:cNvPr>
            <p:cNvSpPr txBox="1"/>
            <p:nvPr/>
          </p:nvSpPr>
          <p:spPr>
            <a:xfrm>
              <a:off x="5555633" y="3814902"/>
              <a:ext cx="774668" cy="46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ea"/>
                  <a:sym typeface="+mn-lt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74502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9901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05.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결론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E96FD-CEA7-4E98-93EF-125FADCF7D2A}"/>
              </a:ext>
            </a:extLst>
          </p:cNvPr>
          <p:cNvSpPr txBox="1"/>
          <p:nvPr/>
        </p:nvSpPr>
        <p:spPr>
          <a:xfrm>
            <a:off x="1892871" y="2248173"/>
            <a:ext cx="972108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모형으로 분류 및 회귀분석을 해 본 결과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총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언급량이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반영된 데이터 세트와 그렇지 않은 데이터 세트 사이에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유의미한 정확도의 차이를 보이지 않았음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분류의 경우 가장 성능이 좋은 예측 모형은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KNN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이었으며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회귀의 경우 랜덤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포레스트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모형이었음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SVM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모형의 경우 컴퓨팅 자원의 한계로 회귀분석을 시행할 수 없었음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62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A7DE5-9899-4200-A8C2-E8588647E3FF}"/>
              </a:ext>
            </a:extLst>
          </p:cNvPr>
          <p:cNvSpPr txBox="1"/>
          <p:nvPr/>
        </p:nvSpPr>
        <p:spPr>
          <a:xfrm>
            <a:off x="1280803" y="1312069"/>
            <a:ext cx="9901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文本框 57">
            <a:extLst>
              <a:ext uri="{FF2B5EF4-FFF2-40B4-BE49-F238E27FC236}">
                <a16:creationId xmlns:a16="http://schemas.microsoft.com/office/drawing/2014/main" id="{78FD128C-3AE8-4501-9A98-C53B29E7E228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05.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결론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E96FD-CEA7-4E98-93EF-125FADCF7D2A}"/>
              </a:ext>
            </a:extLst>
          </p:cNvPr>
          <p:cNvSpPr txBox="1"/>
          <p:nvPr/>
        </p:nvSpPr>
        <p:spPr>
          <a:xfrm>
            <a:off x="1892871" y="2248173"/>
            <a:ext cx="972108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언급량만을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변수로 추가했기에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SNS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사용하는 것이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유의미한 결과의 차이를 가져다 주지 않는다고 해석하는 것은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무리가 있음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요소 중에서도 배우의 인지도와 같은 상관성이 있는 변수를 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반영하지 못했음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감성 분석에 대해 더 많은 지식을 쌓는다면 이를 보완하여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다시 결론을 도출할 수 있을 듯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798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F04D386-3A47-429C-B63B-4A2677D49D56}"/>
              </a:ext>
            </a:extLst>
          </p:cNvPr>
          <p:cNvGrpSpPr/>
          <p:nvPr/>
        </p:nvGrpSpPr>
        <p:grpSpPr>
          <a:xfrm rot="5400000">
            <a:off x="6106683" y="1151485"/>
            <a:ext cx="647700" cy="12854141"/>
            <a:chOff x="-1722823" y="56480"/>
            <a:chExt cx="647700" cy="687221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9CA126C-36E7-4603-B0E3-E9A51A3F89EF}"/>
                </a:ext>
              </a:extLst>
            </p:cNvPr>
            <p:cNvSpPr/>
            <p:nvPr/>
          </p:nvSpPr>
          <p:spPr>
            <a:xfrm>
              <a:off x="-1687854" y="56480"/>
              <a:ext cx="555119" cy="687221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145">
              <a:extLst>
                <a:ext uri="{FF2B5EF4-FFF2-40B4-BE49-F238E27FC236}">
                  <a16:creationId xmlns:a16="http://schemas.microsoft.com/office/drawing/2014/main" id="{EDD1417D-158A-4818-B26C-D193E17D56F2}"/>
                </a:ext>
              </a:extLst>
            </p:cNvPr>
            <p:cNvSpPr/>
            <p:nvPr/>
          </p:nvSpPr>
          <p:spPr>
            <a:xfrm>
              <a:off x="-1722823" y="56480"/>
              <a:ext cx="647700" cy="6857999"/>
            </a:xfrm>
            <a:custGeom>
              <a:avLst/>
              <a:gdLst>
                <a:gd name="connsiteX0" fmla="*/ 143850 w 647700"/>
                <a:gd name="connsiteY0" fmla="*/ 6209754 h 6857999"/>
                <a:gd name="connsiteX1" fmla="*/ 143850 w 647700"/>
                <a:gd name="connsiteY1" fmla="*/ 6569754 h 6857999"/>
                <a:gd name="connsiteX2" fmla="*/ 503850 w 647700"/>
                <a:gd name="connsiteY2" fmla="*/ 6569754 h 6857999"/>
                <a:gd name="connsiteX3" fmla="*/ 503850 w 647700"/>
                <a:gd name="connsiteY3" fmla="*/ 6209754 h 6857999"/>
                <a:gd name="connsiteX4" fmla="*/ 143850 w 647700"/>
                <a:gd name="connsiteY4" fmla="*/ 5543631 h 6857999"/>
                <a:gd name="connsiteX5" fmla="*/ 143850 w 647700"/>
                <a:gd name="connsiteY5" fmla="*/ 5903631 h 6857999"/>
                <a:gd name="connsiteX6" fmla="*/ 503850 w 647700"/>
                <a:gd name="connsiteY6" fmla="*/ 5903631 h 6857999"/>
                <a:gd name="connsiteX7" fmla="*/ 503850 w 647700"/>
                <a:gd name="connsiteY7" fmla="*/ 5543631 h 6857999"/>
                <a:gd name="connsiteX8" fmla="*/ 143850 w 647700"/>
                <a:gd name="connsiteY8" fmla="*/ 4877510 h 6857999"/>
                <a:gd name="connsiteX9" fmla="*/ 143850 w 647700"/>
                <a:gd name="connsiteY9" fmla="*/ 5237510 h 6857999"/>
                <a:gd name="connsiteX10" fmla="*/ 503850 w 647700"/>
                <a:gd name="connsiteY10" fmla="*/ 5237510 h 6857999"/>
                <a:gd name="connsiteX11" fmla="*/ 503850 w 647700"/>
                <a:gd name="connsiteY11" fmla="*/ 4877510 h 6857999"/>
                <a:gd name="connsiteX12" fmla="*/ 143850 w 647700"/>
                <a:gd name="connsiteY12" fmla="*/ 4211389 h 6857999"/>
                <a:gd name="connsiteX13" fmla="*/ 143850 w 647700"/>
                <a:gd name="connsiteY13" fmla="*/ 4571389 h 6857999"/>
                <a:gd name="connsiteX14" fmla="*/ 503850 w 647700"/>
                <a:gd name="connsiteY14" fmla="*/ 4571389 h 6857999"/>
                <a:gd name="connsiteX15" fmla="*/ 503850 w 647700"/>
                <a:gd name="connsiteY15" fmla="*/ 4211389 h 6857999"/>
                <a:gd name="connsiteX16" fmla="*/ 143850 w 647700"/>
                <a:gd name="connsiteY16" fmla="*/ 3545268 h 6857999"/>
                <a:gd name="connsiteX17" fmla="*/ 143850 w 647700"/>
                <a:gd name="connsiteY17" fmla="*/ 3905268 h 6857999"/>
                <a:gd name="connsiteX18" fmla="*/ 503850 w 647700"/>
                <a:gd name="connsiteY18" fmla="*/ 3905268 h 6857999"/>
                <a:gd name="connsiteX19" fmla="*/ 503850 w 647700"/>
                <a:gd name="connsiteY19" fmla="*/ 3545268 h 6857999"/>
                <a:gd name="connsiteX20" fmla="*/ 143850 w 647700"/>
                <a:gd name="connsiteY20" fmla="*/ 2879148 h 6857999"/>
                <a:gd name="connsiteX21" fmla="*/ 143850 w 647700"/>
                <a:gd name="connsiteY21" fmla="*/ 3239148 h 6857999"/>
                <a:gd name="connsiteX22" fmla="*/ 503850 w 647700"/>
                <a:gd name="connsiteY22" fmla="*/ 3239148 h 6857999"/>
                <a:gd name="connsiteX23" fmla="*/ 503850 w 647700"/>
                <a:gd name="connsiteY23" fmla="*/ 2879148 h 6857999"/>
                <a:gd name="connsiteX24" fmla="*/ 143850 w 647700"/>
                <a:gd name="connsiteY24" fmla="*/ 2213027 h 6857999"/>
                <a:gd name="connsiteX25" fmla="*/ 143850 w 647700"/>
                <a:gd name="connsiteY25" fmla="*/ 2573027 h 6857999"/>
                <a:gd name="connsiteX26" fmla="*/ 503850 w 647700"/>
                <a:gd name="connsiteY26" fmla="*/ 2573027 h 6857999"/>
                <a:gd name="connsiteX27" fmla="*/ 503850 w 647700"/>
                <a:gd name="connsiteY27" fmla="*/ 2213027 h 6857999"/>
                <a:gd name="connsiteX28" fmla="*/ 143850 w 647700"/>
                <a:gd name="connsiteY28" fmla="*/ 1546906 h 6857999"/>
                <a:gd name="connsiteX29" fmla="*/ 143850 w 647700"/>
                <a:gd name="connsiteY29" fmla="*/ 1906906 h 6857999"/>
                <a:gd name="connsiteX30" fmla="*/ 503850 w 647700"/>
                <a:gd name="connsiteY30" fmla="*/ 1906906 h 6857999"/>
                <a:gd name="connsiteX31" fmla="*/ 503850 w 647700"/>
                <a:gd name="connsiteY31" fmla="*/ 1546906 h 6857999"/>
                <a:gd name="connsiteX32" fmla="*/ 143850 w 647700"/>
                <a:gd name="connsiteY32" fmla="*/ 880785 h 6857999"/>
                <a:gd name="connsiteX33" fmla="*/ 143850 w 647700"/>
                <a:gd name="connsiteY33" fmla="*/ 1240785 h 6857999"/>
                <a:gd name="connsiteX34" fmla="*/ 503850 w 647700"/>
                <a:gd name="connsiteY34" fmla="*/ 1240785 h 6857999"/>
                <a:gd name="connsiteX35" fmla="*/ 503850 w 647700"/>
                <a:gd name="connsiteY35" fmla="*/ 880785 h 6857999"/>
                <a:gd name="connsiteX36" fmla="*/ 143850 w 647700"/>
                <a:gd name="connsiteY36" fmla="*/ 214664 h 6857999"/>
                <a:gd name="connsiteX37" fmla="*/ 143850 w 647700"/>
                <a:gd name="connsiteY37" fmla="*/ 574664 h 6857999"/>
                <a:gd name="connsiteX38" fmla="*/ 503850 w 647700"/>
                <a:gd name="connsiteY38" fmla="*/ 574664 h 6857999"/>
                <a:gd name="connsiteX39" fmla="*/ 503850 w 647700"/>
                <a:gd name="connsiteY39" fmla="*/ 214664 h 6857999"/>
                <a:gd name="connsiteX40" fmla="*/ 0 w 647700"/>
                <a:gd name="connsiteY40" fmla="*/ 0 h 6857999"/>
                <a:gd name="connsiteX41" fmla="*/ 647700 w 647700"/>
                <a:gd name="connsiteY41" fmla="*/ 0 h 6857999"/>
                <a:gd name="connsiteX42" fmla="*/ 647700 w 647700"/>
                <a:gd name="connsiteY42" fmla="*/ 6857999 h 6857999"/>
                <a:gd name="connsiteX43" fmla="*/ 0 w 647700"/>
                <a:gd name="connsiteY43" fmla="*/ 6857999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47700" h="6857999">
                  <a:moveTo>
                    <a:pt x="143850" y="6209754"/>
                  </a:moveTo>
                  <a:lnTo>
                    <a:pt x="143850" y="6569754"/>
                  </a:lnTo>
                  <a:lnTo>
                    <a:pt x="503850" y="6569754"/>
                  </a:lnTo>
                  <a:lnTo>
                    <a:pt x="503850" y="6209754"/>
                  </a:lnTo>
                  <a:close/>
                  <a:moveTo>
                    <a:pt x="143850" y="5543631"/>
                  </a:moveTo>
                  <a:lnTo>
                    <a:pt x="143850" y="5903631"/>
                  </a:lnTo>
                  <a:lnTo>
                    <a:pt x="503850" y="5903631"/>
                  </a:lnTo>
                  <a:lnTo>
                    <a:pt x="503850" y="5543631"/>
                  </a:lnTo>
                  <a:close/>
                  <a:moveTo>
                    <a:pt x="143850" y="4877510"/>
                  </a:moveTo>
                  <a:lnTo>
                    <a:pt x="143850" y="5237510"/>
                  </a:lnTo>
                  <a:lnTo>
                    <a:pt x="503850" y="5237510"/>
                  </a:lnTo>
                  <a:lnTo>
                    <a:pt x="503850" y="4877510"/>
                  </a:lnTo>
                  <a:close/>
                  <a:moveTo>
                    <a:pt x="143850" y="4211389"/>
                  </a:moveTo>
                  <a:lnTo>
                    <a:pt x="143850" y="4571389"/>
                  </a:lnTo>
                  <a:lnTo>
                    <a:pt x="503850" y="4571389"/>
                  </a:lnTo>
                  <a:lnTo>
                    <a:pt x="503850" y="4211389"/>
                  </a:lnTo>
                  <a:close/>
                  <a:moveTo>
                    <a:pt x="143850" y="3545268"/>
                  </a:moveTo>
                  <a:lnTo>
                    <a:pt x="143850" y="3905268"/>
                  </a:lnTo>
                  <a:lnTo>
                    <a:pt x="503850" y="3905268"/>
                  </a:lnTo>
                  <a:lnTo>
                    <a:pt x="503850" y="3545268"/>
                  </a:lnTo>
                  <a:close/>
                  <a:moveTo>
                    <a:pt x="143850" y="2879148"/>
                  </a:moveTo>
                  <a:lnTo>
                    <a:pt x="143850" y="3239148"/>
                  </a:lnTo>
                  <a:lnTo>
                    <a:pt x="503850" y="3239148"/>
                  </a:lnTo>
                  <a:lnTo>
                    <a:pt x="503850" y="2879148"/>
                  </a:lnTo>
                  <a:close/>
                  <a:moveTo>
                    <a:pt x="143850" y="2213027"/>
                  </a:moveTo>
                  <a:lnTo>
                    <a:pt x="143850" y="2573027"/>
                  </a:lnTo>
                  <a:lnTo>
                    <a:pt x="503850" y="2573027"/>
                  </a:lnTo>
                  <a:lnTo>
                    <a:pt x="503850" y="2213027"/>
                  </a:lnTo>
                  <a:close/>
                  <a:moveTo>
                    <a:pt x="143850" y="1546906"/>
                  </a:moveTo>
                  <a:lnTo>
                    <a:pt x="143850" y="1906906"/>
                  </a:lnTo>
                  <a:lnTo>
                    <a:pt x="503850" y="1906906"/>
                  </a:lnTo>
                  <a:lnTo>
                    <a:pt x="503850" y="1546906"/>
                  </a:lnTo>
                  <a:close/>
                  <a:moveTo>
                    <a:pt x="143850" y="880785"/>
                  </a:moveTo>
                  <a:lnTo>
                    <a:pt x="143850" y="1240785"/>
                  </a:lnTo>
                  <a:lnTo>
                    <a:pt x="503850" y="1240785"/>
                  </a:lnTo>
                  <a:lnTo>
                    <a:pt x="503850" y="880785"/>
                  </a:lnTo>
                  <a:close/>
                  <a:moveTo>
                    <a:pt x="143850" y="214664"/>
                  </a:moveTo>
                  <a:lnTo>
                    <a:pt x="143850" y="574664"/>
                  </a:lnTo>
                  <a:lnTo>
                    <a:pt x="503850" y="574664"/>
                  </a:lnTo>
                  <a:lnTo>
                    <a:pt x="503850" y="214664"/>
                  </a:lnTo>
                  <a:close/>
                  <a:moveTo>
                    <a:pt x="0" y="0"/>
                  </a:moveTo>
                  <a:lnTo>
                    <a:pt x="647700" y="0"/>
                  </a:lnTo>
                  <a:lnTo>
                    <a:pt x="647700" y="6857999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4D4B4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矩形 1">
            <a:extLst>
              <a:ext uri="{FF2B5EF4-FFF2-40B4-BE49-F238E27FC236}">
                <a16:creationId xmlns:a16="http://schemas.microsoft.com/office/drawing/2014/main" id="{C9F99969-4BB0-4342-904E-57F46E7B7489}"/>
              </a:ext>
            </a:extLst>
          </p:cNvPr>
          <p:cNvSpPr/>
          <p:nvPr/>
        </p:nvSpPr>
        <p:spPr>
          <a:xfrm>
            <a:off x="794" y="7864797"/>
            <a:ext cx="12856810" cy="723175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-282" y="56480"/>
            <a:ext cx="12858044" cy="7232253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0">
            <a:noFill/>
            <a:prstDash val="solid"/>
            <a:miter lim="800000"/>
          </a:ln>
        </p:spPr>
        <p:txBody>
          <a:bodyPr vert="horz" wrap="square" lIns="128573" tIns="64286" rIns="128573" bIns="64286" numCol="1" anchor="t" anchorCtr="0" compatLnSpc="1"/>
          <a:lstStyle/>
          <a:p>
            <a:endParaRPr lang="zh-CN" altLang="en-US" sz="20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86896E-5F0D-49A0-A95D-826E54F8C28D}"/>
              </a:ext>
            </a:extLst>
          </p:cNvPr>
          <p:cNvSpPr/>
          <p:nvPr/>
        </p:nvSpPr>
        <p:spPr>
          <a:xfrm>
            <a:off x="-483393" y="-251830"/>
            <a:ext cx="14545616" cy="7848872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279551" y="2248173"/>
            <a:ext cx="8299648" cy="170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indent="0" algn="ctr">
              <a:lnSpc>
                <a:spcPct val="150000"/>
              </a:lnSpc>
              <a:buNone/>
            </a:pPr>
            <a:r>
              <a:rPr lang="en-US" altLang="ko-KR" sz="36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  <a:sym typeface="+mn-ea"/>
              </a:rPr>
              <a:t>Thanks for listening!</a:t>
            </a:r>
          </a:p>
          <a:p>
            <a:pPr indent="0" algn="ctr">
              <a:lnSpc>
                <a:spcPct val="150000"/>
              </a:lnSpc>
              <a:buNone/>
            </a:pPr>
            <a:r>
              <a:rPr lang="en-US" altLang="ko-KR" sz="36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  <a:sym typeface="+mn-ea"/>
              </a:rPr>
              <a:t>You have any questions?</a:t>
            </a:r>
            <a:endParaRPr lang="ko-KR" altLang="en-US" sz="3600" b="1" dirty="0">
              <a:ln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216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812751" y="501579"/>
            <a:ext cx="434299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01.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팀 프로젝트 과정</a:t>
            </a:r>
          </a:p>
          <a:p>
            <a:pPr algn="l"/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221" name="Rectangle 10">
            <a:extLst>
              <a:ext uri="{FF2B5EF4-FFF2-40B4-BE49-F238E27FC236}">
                <a16:creationId xmlns:a16="http://schemas.microsoft.com/office/drawing/2014/main" id="{91079443-7027-4D9C-94F8-53B1A94DCEEB}"/>
              </a:ext>
            </a:extLst>
          </p:cNvPr>
          <p:cNvSpPr/>
          <p:nvPr/>
        </p:nvSpPr>
        <p:spPr>
          <a:xfrm>
            <a:off x="2606355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2" name="Rectangle 6">
            <a:extLst>
              <a:ext uri="{FF2B5EF4-FFF2-40B4-BE49-F238E27FC236}">
                <a16:creationId xmlns:a16="http://schemas.microsoft.com/office/drawing/2014/main" id="{D4DEB6DC-1316-4471-9C7F-B7694F791381}"/>
              </a:ext>
            </a:extLst>
          </p:cNvPr>
          <p:cNvSpPr/>
          <p:nvPr/>
        </p:nvSpPr>
        <p:spPr>
          <a:xfrm>
            <a:off x="7846184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3" name="Rectangle 7">
            <a:extLst>
              <a:ext uri="{FF2B5EF4-FFF2-40B4-BE49-F238E27FC236}">
                <a16:creationId xmlns:a16="http://schemas.microsoft.com/office/drawing/2014/main" id="{D6444142-2126-41FF-A396-49333B56E4C0}"/>
              </a:ext>
            </a:extLst>
          </p:cNvPr>
          <p:cNvSpPr/>
          <p:nvPr/>
        </p:nvSpPr>
        <p:spPr>
          <a:xfrm>
            <a:off x="6099524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4" name="Rectangle 8">
            <a:extLst>
              <a:ext uri="{FF2B5EF4-FFF2-40B4-BE49-F238E27FC236}">
                <a16:creationId xmlns:a16="http://schemas.microsoft.com/office/drawing/2014/main" id="{107207E7-16A1-4BB5-A2C4-93C0DD50A3C4}"/>
              </a:ext>
            </a:extLst>
          </p:cNvPr>
          <p:cNvSpPr/>
          <p:nvPr/>
        </p:nvSpPr>
        <p:spPr>
          <a:xfrm>
            <a:off x="4352863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5" name="Group 35">
            <a:extLst>
              <a:ext uri="{FF2B5EF4-FFF2-40B4-BE49-F238E27FC236}">
                <a16:creationId xmlns:a16="http://schemas.microsoft.com/office/drawing/2014/main" id="{C20136E8-10CE-44BD-8D3D-AB3CB6125E5C}"/>
              </a:ext>
            </a:extLst>
          </p:cNvPr>
          <p:cNvGrpSpPr/>
          <p:nvPr/>
        </p:nvGrpSpPr>
        <p:grpSpPr>
          <a:xfrm>
            <a:off x="1967815" y="2955261"/>
            <a:ext cx="1656944" cy="1669176"/>
            <a:chOff x="817364" y="1776265"/>
            <a:chExt cx="826181" cy="826181"/>
          </a:xfrm>
        </p:grpSpPr>
        <p:sp>
          <p:nvSpPr>
            <p:cNvPr id="226" name="Oval 36">
              <a:extLst>
                <a:ext uri="{FF2B5EF4-FFF2-40B4-BE49-F238E27FC236}">
                  <a16:creationId xmlns:a16="http://schemas.microsoft.com/office/drawing/2014/main" id="{55E1D56F-D0C3-441E-8A65-4B7C79321CC7}"/>
                </a:ext>
              </a:extLst>
            </p:cNvPr>
            <p:cNvSpPr/>
            <p:nvPr/>
          </p:nvSpPr>
          <p:spPr>
            <a:xfrm>
              <a:off x="817364" y="1776265"/>
              <a:ext cx="826181" cy="8261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Freeform 7">
              <a:extLst>
                <a:ext uri="{FF2B5EF4-FFF2-40B4-BE49-F238E27FC236}">
                  <a16:creationId xmlns:a16="http://schemas.microsoft.com/office/drawing/2014/main" id="{C4CEDEFE-B0CC-4E8F-9A0E-D5CF47FF4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427" y="1973328"/>
              <a:ext cx="432054" cy="432054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8" name="Group 38">
            <a:extLst>
              <a:ext uri="{FF2B5EF4-FFF2-40B4-BE49-F238E27FC236}">
                <a16:creationId xmlns:a16="http://schemas.microsoft.com/office/drawing/2014/main" id="{AC31C586-4D12-4B6E-80BE-68BE12C4B024}"/>
              </a:ext>
            </a:extLst>
          </p:cNvPr>
          <p:cNvGrpSpPr/>
          <p:nvPr/>
        </p:nvGrpSpPr>
        <p:grpSpPr>
          <a:xfrm>
            <a:off x="4107346" y="3243293"/>
            <a:ext cx="1156582" cy="1165120"/>
            <a:chOff x="5773542" y="1776265"/>
            <a:chExt cx="826181" cy="826181"/>
          </a:xfrm>
        </p:grpSpPr>
        <p:sp>
          <p:nvSpPr>
            <p:cNvPr id="229" name="Oval 39">
              <a:extLst>
                <a:ext uri="{FF2B5EF4-FFF2-40B4-BE49-F238E27FC236}">
                  <a16:creationId xmlns:a16="http://schemas.microsoft.com/office/drawing/2014/main" id="{479826E2-FEA5-4EB3-AA1B-56D2737A2375}"/>
                </a:ext>
              </a:extLst>
            </p:cNvPr>
            <p:cNvSpPr/>
            <p:nvPr/>
          </p:nvSpPr>
          <p:spPr>
            <a:xfrm>
              <a:off x="5773542" y="1776265"/>
              <a:ext cx="826181" cy="8261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Freeform 22">
              <a:extLst>
                <a:ext uri="{FF2B5EF4-FFF2-40B4-BE49-F238E27FC236}">
                  <a16:creationId xmlns:a16="http://schemas.microsoft.com/office/drawing/2014/main" id="{D1450E61-079F-4AEA-9D28-9837804D3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9302" y="1999111"/>
              <a:ext cx="394661" cy="394133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1" name="Group 41">
            <a:extLst>
              <a:ext uri="{FF2B5EF4-FFF2-40B4-BE49-F238E27FC236}">
                <a16:creationId xmlns:a16="http://schemas.microsoft.com/office/drawing/2014/main" id="{3D180AB7-6F63-4BB5-9BAC-FD07B4E8E2BA}"/>
              </a:ext>
            </a:extLst>
          </p:cNvPr>
          <p:cNvGrpSpPr/>
          <p:nvPr/>
        </p:nvGrpSpPr>
        <p:grpSpPr>
          <a:xfrm>
            <a:off x="7658072" y="3243293"/>
            <a:ext cx="1156582" cy="1165120"/>
            <a:chOff x="4168892" y="2012305"/>
            <a:chExt cx="739552" cy="743795"/>
          </a:xfrm>
        </p:grpSpPr>
        <p:sp>
          <p:nvSpPr>
            <p:cNvPr id="232" name="Oval 42">
              <a:extLst>
                <a:ext uri="{FF2B5EF4-FFF2-40B4-BE49-F238E27FC236}">
                  <a16:creationId xmlns:a16="http://schemas.microsoft.com/office/drawing/2014/main" id="{D142F16B-81EC-443B-9F1D-738AC0F4BC6E}"/>
                </a:ext>
              </a:extLst>
            </p:cNvPr>
            <p:cNvSpPr/>
            <p:nvPr/>
          </p:nvSpPr>
          <p:spPr>
            <a:xfrm>
              <a:off x="4168892" y="2012305"/>
              <a:ext cx="739552" cy="7437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37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3" name="Group 43">
              <a:extLst>
                <a:ext uri="{FF2B5EF4-FFF2-40B4-BE49-F238E27FC236}">
                  <a16:creationId xmlns:a16="http://schemas.microsoft.com/office/drawing/2014/main" id="{9D284310-326A-41B0-8D72-8F01808DE2C2}"/>
                </a:ext>
              </a:extLst>
            </p:cNvPr>
            <p:cNvGrpSpPr/>
            <p:nvPr/>
          </p:nvGrpSpPr>
          <p:grpSpPr>
            <a:xfrm>
              <a:off x="4374990" y="2274029"/>
              <a:ext cx="335260" cy="209340"/>
              <a:chOff x="7507288" y="3873501"/>
              <a:chExt cx="338138" cy="211137"/>
            </a:xfrm>
            <a:solidFill>
              <a:schemeClr val="bg1"/>
            </a:solidFill>
          </p:grpSpPr>
          <p:sp>
            <p:nvSpPr>
              <p:cNvPr id="234" name="Freeform 8">
                <a:extLst>
                  <a:ext uri="{FF2B5EF4-FFF2-40B4-BE49-F238E27FC236}">
                    <a16:creationId xmlns:a16="http://schemas.microsoft.com/office/drawing/2014/main" id="{7C354391-22CB-4F75-91DA-A3D436D21D68}"/>
                  </a:ext>
                </a:extLst>
              </p:cNvPr>
              <p:cNvSpPr/>
              <p:nvPr/>
            </p:nvSpPr>
            <p:spPr bwMode="auto">
              <a:xfrm>
                <a:off x="7507288" y="3873501"/>
                <a:ext cx="338138" cy="79375"/>
              </a:xfrm>
              <a:custGeom>
                <a:avLst/>
                <a:gdLst>
                  <a:gd name="T0" fmla="*/ 154 w 213"/>
                  <a:gd name="T1" fmla="*/ 50 h 50"/>
                  <a:gd name="T2" fmla="*/ 213 w 213"/>
                  <a:gd name="T3" fmla="*/ 50 h 50"/>
                  <a:gd name="T4" fmla="*/ 170 w 213"/>
                  <a:gd name="T5" fmla="*/ 0 h 50"/>
                  <a:gd name="T6" fmla="*/ 106 w 213"/>
                  <a:gd name="T7" fmla="*/ 0 h 50"/>
                  <a:gd name="T8" fmla="*/ 42 w 213"/>
                  <a:gd name="T9" fmla="*/ 0 h 50"/>
                  <a:gd name="T10" fmla="*/ 0 w 213"/>
                  <a:gd name="T11" fmla="*/ 50 h 50"/>
                  <a:gd name="T12" fmla="*/ 59 w 213"/>
                  <a:gd name="T13" fmla="*/ 50 h 50"/>
                  <a:gd name="T14" fmla="*/ 154 w 213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50">
                    <a:moveTo>
                      <a:pt x="154" y="50"/>
                    </a:moveTo>
                    <a:lnTo>
                      <a:pt x="213" y="50"/>
                    </a:lnTo>
                    <a:lnTo>
                      <a:pt x="170" y="0"/>
                    </a:lnTo>
                    <a:lnTo>
                      <a:pt x="106" y="0"/>
                    </a:lnTo>
                    <a:lnTo>
                      <a:pt x="42" y="0"/>
                    </a:lnTo>
                    <a:lnTo>
                      <a:pt x="0" y="50"/>
                    </a:lnTo>
                    <a:lnTo>
                      <a:pt x="59" y="50"/>
                    </a:lnTo>
                    <a:lnTo>
                      <a:pt x="15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Freeform 9">
                <a:extLst>
                  <a:ext uri="{FF2B5EF4-FFF2-40B4-BE49-F238E27FC236}">
                    <a16:creationId xmlns:a16="http://schemas.microsoft.com/office/drawing/2014/main" id="{3EE83B20-00CB-4679-8BB9-7DE1A663454A}"/>
                  </a:ext>
                </a:extLst>
              </p:cNvPr>
              <p:cNvSpPr/>
              <p:nvPr/>
            </p:nvSpPr>
            <p:spPr bwMode="auto">
              <a:xfrm>
                <a:off x="7507288" y="3978276"/>
                <a:ext cx="338138" cy="38100"/>
              </a:xfrm>
              <a:custGeom>
                <a:avLst/>
                <a:gdLst>
                  <a:gd name="T0" fmla="*/ 21 w 213"/>
                  <a:gd name="T1" fmla="*/ 0 h 24"/>
                  <a:gd name="T2" fmla="*/ 0 w 213"/>
                  <a:gd name="T3" fmla="*/ 24 h 24"/>
                  <a:gd name="T4" fmla="*/ 59 w 213"/>
                  <a:gd name="T5" fmla="*/ 24 h 24"/>
                  <a:gd name="T6" fmla="*/ 154 w 213"/>
                  <a:gd name="T7" fmla="*/ 24 h 24"/>
                  <a:gd name="T8" fmla="*/ 213 w 213"/>
                  <a:gd name="T9" fmla="*/ 24 h 24"/>
                  <a:gd name="T10" fmla="*/ 191 w 213"/>
                  <a:gd name="T11" fmla="*/ 0 h 24"/>
                  <a:gd name="T12" fmla="*/ 21 w 213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24">
                    <a:moveTo>
                      <a:pt x="21" y="0"/>
                    </a:moveTo>
                    <a:lnTo>
                      <a:pt x="0" y="24"/>
                    </a:lnTo>
                    <a:lnTo>
                      <a:pt x="59" y="24"/>
                    </a:lnTo>
                    <a:lnTo>
                      <a:pt x="154" y="24"/>
                    </a:lnTo>
                    <a:lnTo>
                      <a:pt x="213" y="24"/>
                    </a:lnTo>
                    <a:lnTo>
                      <a:pt x="19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Freeform 10">
                <a:extLst>
                  <a:ext uri="{FF2B5EF4-FFF2-40B4-BE49-F238E27FC236}">
                    <a16:creationId xmlns:a16="http://schemas.microsoft.com/office/drawing/2014/main" id="{94EFFE11-D82A-4802-AF8E-9417A59633D2}"/>
                  </a:ext>
                </a:extLst>
              </p:cNvPr>
              <p:cNvSpPr/>
              <p:nvPr/>
            </p:nvSpPr>
            <p:spPr bwMode="auto">
              <a:xfrm>
                <a:off x="7507288" y="4043363"/>
                <a:ext cx="338138" cy="41275"/>
              </a:xfrm>
              <a:custGeom>
                <a:avLst/>
                <a:gdLst>
                  <a:gd name="T0" fmla="*/ 21 w 213"/>
                  <a:gd name="T1" fmla="*/ 0 h 26"/>
                  <a:gd name="T2" fmla="*/ 0 w 213"/>
                  <a:gd name="T3" fmla="*/ 26 h 26"/>
                  <a:gd name="T4" fmla="*/ 59 w 213"/>
                  <a:gd name="T5" fmla="*/ 26 h 26"/>
                  <a:gd name="T6" fmla="*/ 154 w 213"/>
                  <a:gd name="T7" fmla="*/ 26 h 26"/>
                  <a:gd name="T8" fmla="*/ 213 w 213"/>
                  <a:gd name="T9" fmla="*/ 26 h 26"/>
                  <a:gd name="T10" fmla="*/ 191 w 213"/>
                  <a:gd name="T11" fmla="*/ 0 h 26"/>
                  <a:gd name="T12" fmla="*/ 21 w 213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26">
                    <a:moveTo>
                      <a:pt x="21" y="0"/>
                    </a:moveTo>
                    <a:lnTo>
                      <a:pt x="0" y="26"/>
                    </a:lnTo>
                    <a:lnTo>
                      <a:pt x="59" y="26"/>
                    </a:lnTo>
                    <a:lnTo>
                      <a:pt x="154" y="26"/>
                    </a:lnTo>
                    <a:lnTo>
                      <a:pt x="213" y="26"/>
                    </a:lnTo>
                    <a:lnTo>
                      <a:pt x="19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37" name="Group 47">
            <a:extLst>
              <a:ext uri="{FF2B5EF4-FFF2-40B4-BE49-F238E27FC236}">
                <a16:creationId xmlns:a16="http://schemas.microsoft.com/office/drawing/2014/main" id="{2B5D51FB-0A59-4CE8-AB10-B02BBDBDA7D6}"/>
              </a:ext>
            </a:extLst>
          </p:cNvPr>
          <p:cNvGrpSpPr/>
          <p:nvPr/>
        </p:nvGrpSpPr>
        <p:grpSpPr>
          <a:xfrm>
            <a:off x="5882709" y="3243293"/>
            <a:ext cx="1156582" cy="1165120"/>
            <a:chOff x="8173630" y="2776471"/>
            <a:chExt cx="1039365" cy="1045329"/>
          </a:xfrm>
        </p:grpSpPr>
        <p:sp>
          <p:nvSpPr>
            <p:cNvPr id="238" name="Oval 48">
              <a:extLst>
                <a:ext uri="{FF2B5EF4-FFF2-40B4-BE49-F238E27FC236}">
                  <a16:creationId xmlns:a16="http://schemas.microsoft.com/office/drawing/2014/main" id="{E7646B32-2DEF-456D-93EA-34B10DA93D49}"/>
                </a:ext>
              </a:extLst>
            </p:cNvPr>
            <p:cNvSpPr/>
            <p:nvPr/>
          </p:nvSpPr>
          <p:spPr>
            <a:xfrm>
              <a:off x="8173630" y="2776471"/>
              <a:ext cx="1039365" cy="10453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37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id="{15863C6C-573C-49F7-B945-2B839BA84728}"/>
                </a:ext>
              </a:extLst>
            </p:cNvPr>
            <p:cNvGrpSpPr/>
            <p:nvPr/>
          </p:nvGrpSpPr>
          <p:grpSpPr>
            <a:xfrm>
              <a:off x="8473738" y="3091969"/>
              <a:ext cx="429464" cy="359632"/>
              <a:chOff x="5099051" y="3930651"/>
              <a:chExt cx="390525" cy="327025"/>
            </a:xfrm>
            <a:solidFill>
              <a:schemeClr val="bg1"/>
            </a:solidFill>
          </p:grpSpPr>
          <p:sp>
            <p:nvSpPr>
              <p:cNvPr id="240" name="Freeform 103">
                <a:extLst>
                  <a:ext uri="{FF2B5EF4-FFF2-40B4-BE49-F238E27FC236}">
                    <a16:creationId xmlns:a16="http://schemas.microsoft.com/office/drawing/2014/main" id="{447B8B73-FF66-4358-AD9A-C913F501E26E}"/>
                  </a:ext>
                </a:extLst>
              </p:cNvPr>
              <p:cNvSpPr/>
              <p:nvPr/>
            </p:nvSpPr>
            <p:spPr bwMode="auto">
              <a:xfrm>
                <a:off x="5165726" y="4027488"/>
                <a:ext cx="255588" cy="230188"/>
              </a:xfrm>
              <a:custGeom>
                <a:avLst/>
                <a:gdLst>
                  <a:gd name="T0" fmla="*/ 0 w 161"/>
                  <a:gd name="T1" fmla="*/ 62 h 145"/>
                  <a:gd name="T2" fmla="*/ 0 w 161"/>
                  <a:gd name="T3" fmla="*/ 145 h 145"/>
                  <a:gd name="T4" fmla="*/ 31 w 161"/>
                  <a:gd name="T5" fmla="*/ 145 h 145"/>
                  <a:gd name="T6" fmla="*/ 130 w 161"/>
                  <a:gd name="T7" fmla="*/ 145 h 145"/>
                  <a:gd name="T8" fmla="*/ 161 w 161"/>
                  <a:gd name="T9" fmla="*/ 145 h 145"/>
                  <a:gd name="T10" fmla="*/ 161 w 161"/>
                  <a:gd name="T11" fmla="*/ 62 h 145"/>
                  <a:gd name="T12" fmla="*/ 81 w 161"/>
                  <a:gd name="T13" fmla="*/ 0 h 145"/>
                  <a:gd name="T14" fmla="*/ 0 w 161"/>
                  <a:gd name="T15" fmla="*/ 6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145">
                    <a:moveTo>
                      <a:pt x="0" y="62"/>
                    </a:moveTo>
                    <a:lnTo>
                      <a:pt x="0" y="145"/>
                    </a:lnTo>
                    <a:lnTo>
                      <a:pt x="31" y="145"/>
                    </a:lnTo>
                    <a:lnTo>
                      <a:pt x="130" y="145"/>
                    </a:lnTo>
                    <a:lnTo>
                      <a:pt x="161" y="145"/>
                    </a:lnTo>
                    <a:lnTo>
                      <a:pt x="161" y="62"/>
                    </a:lnTo>
                    <a:lnTo>
                      <a:pt x="81" y="0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Freeform 104">
                <a:extLst>
                  <a:ext uri="{FF2B5EF4-FFF2-40B4-BE49-F238E27FC236}">
                    <a16:creationId xmlns:a16="http://schemas.microsoft.com/office/drawing/2014/main" id="{1B1D8D31-73DA-40A3-8599-8221A79DC98C}"/>
                  </a:ext>
                </a:extLst>
              </p:cNvPr>
              <p:cNvSpPr/>
              <p:nvPr/>
            </p:nvSpPr>
            <p:spPr bwMode="auto">
              <a:xfrm>
                <a:off x="5099051" y="3930651"/>
                <a:ext cx="390525" cy="195263"/>
              </a:xfrm>
              <a:custGeom>
                <a:avLst/>
                <a:gdLst>
                  <a:gd name="T0" fmla="*/ 225 w 246"/>
                  <a:gd name="T1" fmla="*/ 80 h 123"/>
                  <a:gd name="T2" fmla="*/ 225 w 246"/>
                  <a:gd name="T3" fmla="*/ 21 h 123"/>
                  <a:gd name="T4" fmla="*/ 182 w 246"/>
                  <a:gd name="T5" fmla="*/ 21 h 123"/>
                  <a:gd name="T6" fmla="*/ 182 w 246"/>
                  <a:gd name="T7" fmla="*/ 47 h 123"/>
                  <a:gd name="T8" fmla="*/ 123 w 246"/>
                  <a:gd name="T9" fmla="*/ 0 h 123"/>
                  <a:gd name="T10" fmla="*/ 123 w 246"/>
                  <a:gd name="T11" fmla="*/ 0 h 123"/>
                  <a:gd name="T12" fmla="*/ 123 w 246"/>
                  <a:gd name="T13" fmla="*/ 0 h 123"/>
                  <a:gd name="T14" fmla="*/ 123 w 246"/>
                  <a:gd name="T15" fmla="*/ 0 h 123"/>
                  <a:gd name="T16" fmla="*/ 123 w 246"/>
                  <a:gd name="T17" fmla="*/ 0 h 123"/>
                  <a:gd name="T18" fmla="*/ 0 w 246"/>
                  <a:gd name="T19" fmla="*/ 97 h 123"/>
                  <a:gd name="T20" fmla="*/ 21 w 246"/>
                  <a:gd name="T21" fmla="*/ 123 h 123"/>
                  <a:gd name="T22" fmla="*/ 123 w 246"/>
                  <a:gd name="T23" fmla="*/ 42 h 123"/>
                  <a:gd name="T24" fmla="*/ 225 w 246"/>
                  <a:gd name="T25" fmla="*/ 123 h 123"/>
                  <a:gd name="T26" fmla="*/ 246 w 246"/>
                  <a:gd name="T27" fmla="*/ 97 h 123"/>
                  <a:gd name="T28" fmla="*/ 225 w 246"/>
                  <a:gd name="T29" fmla="*/ 8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123">
                    <a:moveTo>
                      <a:pt x="225" y="80"/>
                    </a:moveTo>
                    <a:lnTo>
                      <a:pt x="225" y="21"/>
                    </a:lnTo>
                    <a:lnTo>
                      <a:pt x="182" y="21"/>
                    </a:lnTo>
                    <a:lnTo>
                      <a:pt x="182" y="47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0" y="97"/>
                    </a:lnTo>
                    <a:lnTo>
                      <a:pt x="21" y="123"/>
                    </a:lnTo>
                    <a:lnTo>
                      <a:pt x="123" y="42"/>
                    </a:lnTo>
                    <a:lnTo>
                      <a:pt x="225" y="123"/>
                    </a:lnTo>
                    <a:lnTo>
                      <a:pt x="246" y="97"/>
                    </a:lnTo>
                    <a:lnTo>
                      <a:pt x="225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2" name="Group 52">
            <a:extLst>
              <a:ext uri="{FF2B5EF4-FFF2-40B4-BE49-F238E27FC236}">
                <a16:creationId xmlns:a16="http://schemas.microsoft.com/office/drawing/2014/main" id="{42DFBBA0-99D7-4F75-ABDB-B31D33CF08FC}"/>
              </a:ext>
            </a:extLst>
          </p:cNvPr>
          <p:cNvGrpSpPr/>
          <p:nvPr/>
        </p:nvGrpSpPr>
        <p:grpSpPr>
          <a:xfrm>
            <a:off x="9433436" y="3243293"/>
            <a:ext cx="1156582" cy="1165120"/>
            <a:chOff x="6740410" y="578561"/>
            <a:chExt cx="826181" cy="826181"/>
          </a:xfrm>
        </p:grpSpPr>
        <p:sp>
          <p:nvSpPr>
            <p:cNvPr id="243" name="Oval 53">
              <a:extLst>
                <a:ext uri="{FF2B5EF4-FFF2-40B4-BE49-F238E27FC236}">
                  <a16:creationId xmlns:a16="http://schemas.microsoft.com/office/drawing/2014/main" id="{BB7CD43F-0888-432C-B513-82B874BA95E5}"/>
                </a:ext>
              </a:extLst>
            </p:cNvPr>
            <p:cNvSpPr/>
            <p:nvPr/>
          </p:nvSpPr>
          <p:spPr>
            <a:xfrm>
              <a:off x="6740410" y="578561"/>
              <a:ext cx="826181" cy="82618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Freeform 6">
              <a:extLst>
                <a:ext uri="{FF2B5EF4-FFF2-40B4-BE49-F238E27FC236}">
                  <a16:creationId xmlns:a16="http://schemas.microsoft.com/office/drawing/2014/main" id="{EF12867F-8A4D-4F8B-A422-0D9DD03A8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5800" y="727929"/>
              <a:ext cx="515401" cy="527448"/>
            </a:xfrm>
            <a:custGeom>
              <a:avLst/>
              <a:gdLst>
                <a:gd name="T0" fmla="*/ 121 w 417"/>
                <a:gd name="T1" fmla="*/ 94 h 426"/>
                <a:gd name="T2" fmla="*/ 85 w 417"/>
                <a:gd name="T3" fmla="*/ 341 h 426"/>
                <a:gd name="T4" fmla="*/ 332 w 417"/>
                <a:gd name="T5" fmla="*/ 305 h 426"/>
                <a:gd name="T6" fmla="*/ 267 w 417"/>
                <a:gd name="T7" fmla="*/ 159 h 426"/>
                <a:gd name="T8" fmla="*/ 121 w 417"/>
                <a:gd name="T9" fmla="*/ 94 h 426"/>
                <a:gd name="T10" fmla="*/ 306 w 417"/>
                <a:gd name="T11" fmla="*/ 286 h 426"/>
                <a:gd name="T12" fmla="*/ 199 w 417"/>
                <a:gd name="T13" fmla="*/ 227 h 426"/>
                <a:gd name="T14" fmla="*/ 140 w 417"/>
                <a:gd name="T15" fmla="*/ 120 h 426"/>
                <a:gd name="T16" fmla="*/ 247 w 417"/>
                <a:gd name="T17" fmla="*/ 179 h 426"/>
                <a:gd name="T18" fmla="*/ 306 w 417"/>
                <a:gd name="T19" fmla="*/ 286 h 426"/>
                <a:gd name="T20" fmla="*/ 309 w 417"/>
                <a:gd name="T21" fmla="*/ 128 h 426"/>
                <a:gd name="T22" fmla="*/ 323 w 417"/>
                <a:gd name="T23" fmla="*/ 122 h 426"/>
                <a:gd name="T24" fmla="*/ 361 w 417"/>
                <a:gd name="T25" fmla="*/ 84 h 426"/>
                <a:gd name="T26" fmla="*/ 361 w 417"/>
                <a:gd name="T27" fmla="*/ 56 h 426"/>
                <a:gd name="T28" fmla="*/ 333 w 417"/>
                <a:gd name="T29" fmla="*/ 56 h 426"/>
                <a:gd name="T30" fmla="*/ 295 w 417"/>
                <a:gd name="T31" fmla="*/ 94 h 426"/>
                <a:gd name="T32" fmla="*/ 295 w 417"/>
                <a:gd name="T33" fmla="*/ 122 h 426"/>
                <a:gd name="T34" fmla="*/ 309 w 417"/>
                <a:gd name="T35" fmla="*/ 128 h 426"/>
                <a:gd name="T36" fmla="*/ 237 w 417"/>
                <a:gd name="T37" fmla="*/ 79 h 426"/>
                <a:gd name="T38" fmla="*/ 247 w 417"/>
                <a:gd name="T39" fmla="*/ 81 h 426"/>
                <a:gd name="T40" fmla="*/ 264 w 417"/>
                <a:gd name="T41" fmla="*/ 71 h 426"/>
                <a:gd name="T42" fmla="*/ 286 w 417"/>
                <a:gd name="T43" fmla="*/ 33 h 426"/>
                <a:gd name="T44" fmla="*/ 278 w 417"/>
                <a:gd name="T45" fmla="*/ 5 h 426"/>
                <a:gd name="T46" fmla="*/ 251 w 417"/>
                <a:gd name="T47" fmla="*/ 13 h 426"/>
                <a:gd name="T48" fmla="*/ 229 w 417"/>
                <a:gd name="T49" fmla="*/ 52 h 426"/>
                <a:gd name="T50" fmla="*/ 237 w 417"/>
                <a:gd name="T51" fmla="*/ 79 h 426"/>
                <a:gd name="T52" fmla="*/ 412 w 417"/>
                <a:gd name="T53" fmla="*/ 139 h 426"/>
                <a:gd name="T54" fmla="*/ 385 w 417"/>
                <a:gd name="T55" fmla="*/ 131 h 426"/>
                <a:gd name="T56" fmla="*/ 346 w 417"/>
                <a:gd name="T57" fmla="*/ 153 h 426"/>
                <a:gd name="T58" fmla="*/ 338 w 417"/>
                <a:gd name="T59" fmla="*/ 180 h 426"/>
                <a:gd name="T60" fmla="*/ 356 w 417"/>
                <a:gd name="T61" fmla="*/ 190 h 426"/>
                <a:gd name="T62" fmla="*/ 366 w 417"/>
                <a:gd name="T63" fmla="*/ 188 h 426"/>
                <a:gd name="T64" fmla="*/ 404 w 417"/>
                <a:gd name="T65" fmla="*/ 166 h 426"/>
                <a:gd name="T66" fmla="*/ 412 w 417"/>
                <a:gd name="T67" fmla="*/ 13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426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EE29F8CC-52EC-4E22-82A1-6D2D4CDFE707}"/>
              </a:ext>
            </a:extLst>
          </p:cNvPr>
          <p:cNvSpPr txBox="1"/>
          <p:nvPr/>
        </p:nvSpPr>
        <p:spPr>
          <a:xfrm>
            <a:off x="1748855" y="2248173"/>
            <a:ext cx="209486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주제 선정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F7E46AA-1C8E-4BF0-810E-64E4DC7912A8}"/>
              </a:ext>
            </a:extLst>
          </p:cNvPr>
          <p:cNvSpPr txBox="1"/>
          <p:nvPr/>
        </p:nvSpPr>
        <p:spPr>
          <a:xfrm>
            <a:off x="4077283" y="2536205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자료수집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98C3A1F-410D-4826-AB28-5C63098616F5}"/>
              </a:ext>
            </a:extLst>
          </p:cNvPr>
          <p:cNvSpPr txBox="1"/>
          <p:nvPr/>
        </p:nvSpPr>
        <p:spPr>
          <a:xfrm>
            <a:off x="6008050" y="2536205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전처리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53C4ACF2-B323-43E4-9022-659696ACC719}"/>
              </a:ext>
            </a:extLst>
          </p:cNvPr>
          <p:cNvSpPr txBox="1"/>
          <p:nvPr/>
        </p:nvSpPr>
        <p:spPr>
          <a:xfrm>
            <a:off x="7337808" y="2536205"/>
            <a:ext cx="174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분석방안 수립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161812C-08DE-45C2-8A23-8FDAE8A4E0E1}"/>
              </a:ext>
            </a:extLst>
          </p:cNvPr>
          <p:cNvSpPr txBox="1"/>
          <p:nvPr/>
        </p:nvSpPr>
        <p:spPr>
          <a:xfrm>
            <a:off x="9293860" y="2536205"/>
            <a:ext cx="143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분석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18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812751" y="501579"/>
            <a:ext cx="434299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01.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팀 프로젝트 과정</a:t>
            </a:r>
          </a:p>
          <a:p>
            <a:pPr algn="l"/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221" name="Rectangle 10">
            <a:extLst>
              <a:ext uri="{FF2B5EF4-FFF2-40B4-BE49-F238E27FC236}">
                <a16:creationId xmlns:a16="http://schemas.microsoft.com/office/drawing/2014/main" id="{91079443-7027-4D9C-94F8-53B1A94DCEEB}"/>
              </a:ext>
            </a:extLst>
          </p:cNvPr>
          <p:cNvSpPr/>
          <p:nvPr/>
        </p:nvSpPr>
        <p:spPr>
          <a:xfrm>
            <a:off x="2606355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2" name="Rectangle 6">
            <a:extLst>
              <a:ext uri="{FF2B5EF4-FFF2-40B4-BE49-F238E27FC236}">
                <a16:creationId xmlns:a16="http://schemas.microsoft.com/office/drawing/2014/main" id="{D4DEB6DC-1316-4471-9C7F-B7694F791381}"/>
              </a:ext>
            </a:extLst>
          </p:cNvPr>
          <p:cNvSpPr/>
          <p:nvPr/>
        </p:nvSpPr>
        <p:spPr>
          <a:xfrm>
            <a:off x="7846184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3" name="Rectangle 7">
            <a:extLst>
              <a:ext uri="{FF2B5EF4-FFF2-40B4-BE49-F238E27FC236}">
                <a16:creationId xmlns:a16="http://schemas.microsoft.com/office/drawing/2014/main" id="{D6444142-2126-41FF-A396-49333B56E4C0}"/>
              </a:ext>
            </a:extLst>
          </p:cNvPr>
          <p:cNvSpPr/>
          <p:nvPr/>
        </p:nvSpPr>
        <p:spPr>
          <a:xfrm>
            <a:off x="6099524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4" name="Rectangle 8">
            <a:extLst>
              <a:ext uri="{FF2B5EF4-FFF2-40B4-BE49-F238E27FC236}">
                <a16:creationId xmlns:a16="http://schemas.microsoft.com/office/drawing/2014/main" id="{107207E7-16A1-4BB5-A2C4-93C0DD50A3C4}"/>
              </a:ext>
            </a:extLst>
          </p:cNvPr>
          <p:cNvSpPr/>
          <p:nvPr/>
        </p:nvSpPr>
        <p:spPr>
          <a:xfrm>
            <a:off x="4352863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5" name="Group 35">
            <a:extLst>
              <a:ext uri="{FF2B5EF4-FFF2-40B4-BE49-F238E27FC236}">
                <a16:creationId xmlns:a16="http://schemas.microsoft.com/office/drawing/2014/main" id="{C20136E8-10CE-44BD-8D3D-AB3CB6125E5C}"/>
              </a:ext>
            </a:extLst>
          </p:cNvPr>
          <p:cNvGrpSpPr/>
          <p:nvPr/>
        </p:nvGrpSpPr>
        <p:grpSpPr>
          <a:xfrm>
            <a:off x="2331983" y="3243293"/>
            <a:ext cx="1156582" cy="1165120"/>
            <a:chOff x="817364" y="1776265"/>
            <a:chExt cx="826181" cy="826181"/>
          </a:xfrm>
        </p:grpSpPr>
        <p:sp>
          <p:nvSpPr>
            <p:cNvPr id="226" name="Oval 36">
              <a:extLst>
                <a:ext uri="{FF2B5EF4-FFF2-40B4-BE49-F238E27FC236}">
                  <a16:creationId xmlns:a16="http://schemas.microsoft.com/office/drawing/2014/main" id="{55E1D56F-D0C3-441E-8A65-4B7C79321CC7}"/>
                </a:ext>
              </a:extLst>
            </p:cNvPr>
            <p:cNvSpPr/>
            <p:nvPr/>
          </p:nvSpPr>
          <p:spPr>
            <a:xfrm>
              <a:off x="817364" y="1776265"/>
              <a:ext cx="826181" cy="8261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Freeform 7">
              <a:extLst>
                <a:ext uri="{FF2B5EF4-FFF2-40B4-BE49-F238E27FC236}">
                  <a16:creationId xmlns:a16="http://schemas.microsoft.com/office/drawing/2014/main" id="{C4CEDEFE-B0CC-4E8F-9A0E-D5CF47FF4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427" y="1973328"/>
              <a:ext cx="432054" cy="432054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8" name="Group 38">
            <a:extLst>
              <a:ext uri="{FF2B5EF4-FFF2-40B4-BE49-F238E27FC236}">
                <a16:creationId xmlns:a16="http://schemas.microsoft.com/office/drawing/2014/main" id="{AC31C586-4D12-4B6E-80BE-68BE12C4B024}"/>
              </a:ext>
            </a:extLst>
          </p:cNvPr>
          <p:cNvGrpSpPr/>
          <p:nvPr/>
        </p:nvGrpSpPr>
        <p:grpSpPr>
          <a:xfrm>
            <a:off x="3774082" y="2883253"/>
            <a:ext cx="1702587" cy="1715156"/>
            <a:chOff x="5773542" y="1776265"/>
            <a:chExt cx="826181" cy="826181"/>
          </a:xfrm>
        </p:grpSpPr>
        <p:sp>
          <p:nvSpPr>
            <p:cNvPr id="229" name="Oval 39">
              <a:extLst>
                <a:ext uri="{FF2B5EF4-FFF2-40B4-BE49-F238E27FC236}">
                  <a16:creationId xmlns:a16="http://schemas.microsoft.com/office/drawing/2014/main" id="{479826E2-FEA5-4EB3-AA1B-56D2737A2375}"/>
                </a:ext>
              </a:extLst>
            </p:cNvPr>
            <p:cNvSpPr/>
            <p:nvPr/>
          </p:nvSpPr>
          <p:spPr>
            <a:xfrm>
              <a:off x="5773542" y="1776265"/>
              <a:ext cx="826181" cy="8261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Freeform 22">
              <a:extLst>
                <a:ext uri="{FF2B5EF4-FFF2-40B4-BE49-F238E27FC236}">
                  <a16:creationId xmlns:a16="http://schemas.microsoft.com/office/drawing/2014/main" id="{D1450E61-079F-4AEA-9D28-9837804D3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9302" y="1999111"/>
              <a:ext cx="394661" cy="394133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1" name="Group 41">
            <a:extLst>
              <a:ext uri="{FF2B5EF4-FFF2-40B4-BE49-F238E27FC236}">
                <a16:creationId xmlns:a16="http://schemas.microsoft.com/office/drawing/2014/main" id="{3D180AB7-6F63-4BB5-9BAC-FD07B4E8E2BA}"/>
              </a:ext>
            </a:extLst>
          </p:cNvPr>
          <p:cNvGrpSpPr/>
          <p:nvPr/>
        </p:nvGrpSpPr>
        <p:grpSpPr>
          <a:xfrm>
            <a:off x="7658072" y="3243293"/>
            <a:ext cx="1156582" cy="1165120"/>
            <a:chOff x="4168892" y="2012305"/>
            <a:chExt cx="739552" cy="743795"/>
          </a:xfrm>
        </p:grpSpPr>
        <p:sp>
          <p:nvSpPr>
            <p:cNvPr id="232" name="Oval 42">
              <a:extLst>
                <a:ext uri="{FF2B5EF4-FFF2-40B4-BE49-F238E27FC236}">
                  <a16:creationId xmlns:a16="http://schemas.microsoft.com/office/drawing/2014/main" id="{D142F16B-81EC-443B-9F1D-738AC0F4BC6E}"/>
                </a:ext>
              </a:extLst>
            </p:cNvPr>
            <p:cNvSpPr/>
            <p:nvPr/>
          </p:nvSpPr>
          <p:spPr>
            <a:xfrm>
              <a:off x="4168892" y="2012305"/>
              <a:ext cx="739552" cy="7437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37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3" name="Group 43">
              <a:extLst>
                <a:ext uri="{FF2B5EF4-FFF2-40B4-BE49-F238E27FC236}">
                  <a16:creationId xmlns:a16="http://schemas.microsoft.com/office/drawing/2014/main" id="{9D284310-326A-41B0-8D72-8F01808DE2C2}"/>
                </a:ext>
              </a:extLst>
            </p:cNvPr>
            <p:cNvGrpSpPr/>
            <p:nvPr/>
          </p:nvGrpSpPr>
          <p:grpSpPr>
            <a:xfrm>
              <a:off x="4374990" y="2274029"/>
              <a:ext cx="335260" cy="209340"/>
              <a:chOff x="7507288" y="3873501"/>
              <a:chExt cx="338138" cy="211137"/>
            </a:xfrm>
            <a:solidFill>
              <a:schemeClr val="bg1"/>
            </a:solidFill>
          </p:grpSpPr>
          <p:sp>
            <p:nvSpPr>
              <p:cNvPr id="234" name="Freeform 8">
                <a:extLst>
                  <a:ext uri="{FF2B5EF4-FFF2-40B4-BE49-F238E27FC236}">
                    <a16:creationId xmlns:a16="http://schemas.microsoft.com/office/drawing/2014/main" id="{7C354391-22CB-4F75-91DA-A3D436D21D68}"/>
                  </a:ext>
                </a:extLst>
              </p:cNvPr>
              <p:cNvSpPr/>
              <p:nvPr/>
            </p:nvSpPr>
            <p:spPr bwMode="auto">
              <a:xfrm>
                <a:off x="7507288" y="3873501"/>
                <a:ext cx="338138" cy="79375"/>
              </a:xfrm>
              <a:custGeom>
                <a:avLst/>
                <a:gdLst>
                  <a:gd name="T0" fmla="*/ 154 w 213"/>
                  <a:gd name="T1" fmla="*/ 50 h 50"/>
                  <a:gd name="T2" fmla="*/ 213 w 213"/>
                  <a:gd name="T3" fmla="*/ 50 h 50"/>
                  <a:gd name="T4" fmla="*/ 170 w 213"/>
                  <a:gd name="T5" fmla="*/ 0 h 50"/>
                  <a:gd name="T6" fmla="*/ 106 w 213"/>
                  <a:gd name="T7" fmla="*/ 0 h 50"/>
                  <a:gd name="T8" fmla="*/ 42 w 213"/>
                  <a:gd name="T9" fmla="*/ 0 h 50"/>
                  <a:gd name="T10" fmla="*/ 0 w 213"/>
                  <a:gd name="T11" fmla="*/ 50 h 50"/>
                  <a:gd name="T12" fmla="*/ 59 w 213"/>
                  <a:gd name="T13" fmla="*/ 50 h 50"/>
                  <a:gd name="T14" fmla="*/ 154 w 213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50">
                    <a:moveTo>
                      <a:pt x="154" y="50"/>
                    </a:moveTo>
                    <a:lnTo>
                      <a:pt x="213" y="50"/>
                    </a:lnTo>
                    <a:lnTo>
                      <a:pt x="170" y="0"/>
                    </a:lnTo>
                    <a:lnTo>
                      <a:pt x="106" y="0"/>
                    </a:lnTo>
                    <a:lnTo>
                      <a:pt x="42" y="0"/>
                    </a:lnTo>
                    <a:lnTo>
                      <a:pt x="0" y="50"/>
                    </a:lnTo>
                    <a:lnTo>
                      <a:pt x="59" y="50"/>
                    </a:lnTo>
                    <a:lnTo>
                      <a:pt x="15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Freeform 9">
                <a:extLst>
                  <a:ext uri="{FF2B5EF4-FFF2-40B4-BE49-F238E27FC236}">
                    <a16:creationId xmlns:a16="http://schemas.microsoft.com/office/drawing/2014/main" id="{3EE83B20-00CB-4679-8BB9-7DE1A663454A}"/>
                  </a:ext>
                </a:extLst>
              </p:cNvPr>
              <p:cNvSpPr/>
              <p:nvPr/>
            </p:nvSpPr>
            <p:spPr bwMode="auto">
              <a:xfrm>
                <a:off x="7507288" y="3978276"/>
                <a:ext cx="338138" cy="38100"/>
              </a:xfrm>
              <a:custGeom>
                <a:avLst/>
                <a:gdLst>
                  <a:gd name="T0" fmla="*/ 21 w 213"/>
                  <a:gd name="T1" fmla="*/ 0 h 24"/>
                  <a:gd name="T2" fmla="*/ 0 w 213"/>
                  <a:gd name="T3" fmla="*/ 24 h 24"/>
                  <a:gd name="T4" fmla="*/ 59 w 213"/>
                  <a:gd name="T5" fmla="*/ 24 h 24"/>
                  <a:gd name="T6" fmla="*/ 154 w 213"/>
                  <a:gd name="T7" fmla="*/ 24 h 24"/>
                  <a:gd name="T8" fmla="*/ 213 w 213"/>
                  <a:gd name="T9" fmla="*/ 24 h 24"/>
                  <a:gd name="T10" fmla="*/ 191 w 213"/>
                  <a:gd name="T11" fmla="*/ 0 h 24"/>
                  <a:gd name="T12" fmla="*/ 21 w 213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24">
                    <a:moveTo>
                      <a:pt x="21" y="0"/>
                    </a:moveTo>
                    <a:lnTo>
                      <a:pt x="0" y="24"/>
                    </a:lnTo>
                    <a:lnTo>
                      <a:pt x="59" y="24"/>
                    </a:lnTo>
                    <a:lnTo>
                      <a:pt x="154" y="24"/>
                    </a:lnTo>
                    <a:lnTo>
                      <a:pt x="213" y="24"/>
                    </a:lnTo>
                    <a:lnTo>
                      <a:pt x="19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Freeform 10">
                <a:extLst>
                  <a:ext uri="{FF2B5EF4-FFF2-40B4-BE49-F238E27FC236}">
                    <a16:creationId xmlns:a16="http://schemas.microsoft.com/office/drawing/2014/main" id="{94EFFE11-D82A-4802-AF8E-9417A59633D2}"/>
                  </a:ext>
                </a:extLst>
              </p:cNvPr>
              <p:cNvSpPr/>
              <p:nvPr/>
            </p:nvSpPr>
            <p:spPr bwMode="auto">
              <a:xfrm>
                <a:off x="7507288" y="4043363"/>
                <a:ext cx="338138" cy="41275"/>
              </a:xfrm>
              <a:custGeom>
                <a:avLst/>
                <a:gdLst>
                  <a:gd name="T0" fmla="*/ 21 w 213"/>
                  <a:gd name="T1" fmla="*/ 0 h 26"/>
                  <a:gd name="T2" fmla="*/ 0 w 213"/>
                  <a:gd name="T3" fmla="*/ 26 h 26"/>
                  <a:gd name="T4" fmla="*/ 59 w 213"/>
                  <a:gd name="T5" fmla="*/ 26 h 26"/>
                  <a:gd name="T6" fmla="*/ 154 w 213"/>
                  <a:gd name="T7" fmla="*/ 26 h 26"/>
                  <a:gd name="T8" fmla="*/ 213 w 213"/>
                  <a:gd name="T9" fmla="*/ 26 h 26"/>
                  <a:gd name="T10" fmla="*/ 191 w 213"/>
                  <a:gd name="T11" fmla="*/ 0 h 26"/>
                  <a:gd name="T12" fmla="*/ 21 w 213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26">
                    <a:moveTo>
                      <a:pt x="21" y="0"/>
                    </a:moveTo>
                    <a:lnTo>
                      <a:pt x="0" y="26"/>
                    </a:lnTo>
                    <a:lnTo>
                      <a:pt x="59" y="26"/>
                    </a:lnTo>
                    <a:lnTo>
                      <a:pt x="154" y="26"/>
                    </a:lnTo>
                    <a:lnTo>
                      <a:pt x="213" y="26"/>
                    </a:lnTo>
                    <a:lnTo>
                      <a:pt x="19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37" name="Group 47">
            <a:extLst>
              <a:ext uri="{FF2B5EF4-FFF2-40B4-BE49-F238E27FC236}">
                <a16:creationId xmlns:a16="http://schemas.microsoft.com/office/drawing/2014/main" id="{2B5D51FB-0A59-4CE8-AB10-B02BBDBDA7D6}"/>
              </a:ext>
            </a:extLst>
          </p:cNvPr>
          <p:cNvGrpSpPr/>
          <p:nvPr/>
        </p:nvGrpSpPr>
        <p:grpSpPr>
          <a:xfrm>
            <a:off x="5522669" y="2883253"/>
            <a:ext cx="1702587" cy="1715156"/>
            <a:chOff x="8173630" y="2776471"/>
            <a:chExt cx="1039365" cy="1045329"/>
          </a:xfrm>
        </p:grpSpPr>
        <p:sp>
          <p:nvSpPr>
            <p:cNvPr id="238" name="Oval 48">
              <a:extLst>
                <a:ext uri="{FF2B5EF4-FFF2-40B4-BE49-F238E27FC236}">
                  <a16:creationId xmlns:a16="http://schemas.microsoft.com/office/drawing/2014/main" id="{E7646B32-2DEF-456D-93EA-34B10DA93D49}"/>
                </a:ext>
              </a:extLst>
            </p:cNvPr>
            <p:cNvSpPr/>
            <p:nvPr/>
          </p:nvSpPr>
          <p:spPr>
            <a:xfrm>
              <a:off x="8173630" y="2776471"/>
              <a:ext cx="1039365" cy="10453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37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id="{15863C6C-573C-49F7-B945-2B839BA84728}"/>
                </a:ext>
              </a:extLst>
            </p:cNvPr>
            <p:cNvGrpSpPr/>
            <p:nvPr/>
          </p:nvGrpSpPr>
          <p:grpSpPr>
            <a:xfrm>
              <a:off x="8473738" y="3091969"/>
              <a:ext cx="429464" cy="359632"/>
              <a:chOff x="5099051" y="3930651"/>
              <a:chExt cx="390525" cy="327025"/>
            </a:xfrm>
            <a:solidFill>
              <a:schemeClr val="bg1"/>
            </a:solidFill>
          </p:grpSpPr>
          <p:sp>
            <p:nvSpPr>
              <p:cNvPr id="240" name="Freeform 103">
                <a:extLst>
                  <a:ext uri="{FF2B5EF4-FFF2-40B4-BE49-F238E27FC236}">
                    <a16:creationId xmlns:a16="http://schemas.microsoft.com/office/drawing/2014/main" id="{447B8B73-FF66-4358-AD9A-C913F501E26E}"/>
                  </a:ext>
                </a:extLst>
              </p:cNvPr>
              <p:cNvSpPr/>
              <p:nvPr/>
            </p:nvSpPr>
            <p:spPr bwMode="auto">
              <a:xfrm>
                <a:off x="5165726" y="4027488"/>
                <a:ext cx="255588" cy="230188"/>
              </a:xfrm>
              <a:custGeom>
                <a:avLst/>
                <a:gdLst>
                  <a:gd name="T0" fmla="*/ 0 w 161"/>
                  <a:gd name="T1" fmla="*/ 62 h 145"/>
                  <a:gd name="T2" fmla="*/ 0 w 161"/>
                  <a:gd name="T3" fmla="*/ 145 h 145"/>
                  <a:gd name="T4" fmla="*/ 31 w 161"/>
                  <a:gd name="T5" fmla="*/ 145 h 145"/>
                  <a:gd name="T6" fmla="*/ 130 w 161"/>
                  <a:gd name="T7" fmla="*/ 145 h 145"/>
                  <a:gd name="T8" fmla="*/ 161 w 161"/>
                  <a:gd name="T9" fmla="*/ 145 h 145"/>
                  <a:gd name="T10" fmla="*/ 161 w 161"/>
                  <a:gd name="T11" fmla="*/ 62 h 145"/>
                  <a:gd name="T12" fmla="*/ 81 w 161"/>
                  <a:gd name="T13" fmla="*/ 0 h 145"/>
                  <a:gd name="T14" fmla="*/ 0 w 161"/>
                  <a:gd name="T15" fmla="*/ 6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145">
                    <a:moveTo>
                      <a:pt x="0" y="62"/>
                    </a:moveTo>
                    <a:lnTo>
                      <a:pt x="0" y="145"/>
                    </a:lnTo>
                    <a:lnTo>
                      <a:pt x="31" y="145"/>
                    </a:lnTo>
                    <a:lnTo>
                      <a:pt x="130" y="145"/>
                    </a:lnTo>
                    <a:lnTo>
                      <a:pt x="161" y="145"/>
                    </a:lnTo>
                    <a:lnTo>
                      <a:pt x="161" y="62"/>
                    </a:lnTo>
                    <a:lnTo>
                      <a:pt x="81" y="0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Freeform 104">
                <a:extLst>
                  <a:ext uri="{FF2B5EF4-FFF2-40B4-BE49-F238E27FC236}">
                    <a16:creationId xmlns:a16="http://schemas.microsoft.com/office/drawing/2014/main" id="{1B1D8D31-73DA-40A3-8599-8221A79DC98C}"/>
                  </a:ext>
                </a:extLst>
              </p:cNvPr>
              <p:cNvSpPr/>
              <p:nvPr/>
            </p:nvSpPr>
            <p:spPr bwMode="auto">
              <a:xfrm>
                <a:off x="5099051" y="3930651"/>
                <a:ext cx="390525" cy="195263"/>
              </a:xfrm>
              <a:custGeom>
                <a:avLst/>
                <a:gdLst>
                  <a:gd name="T0" fmla="*/ 225 w 246"/>
                  <a:gd name="T1" fmla="*/ 80 h 123"/>
                  <a:gd name="T2" fmla="*/ 225 w 246"/>
                  <a:gd name="T3" fmla="*/ 21 h 123"/>
                  <a:gd name="T4" fmla="*/ 182 w 246"/>
                  <a:gd name="T5" fmla="*/ 21 h 123"/>
                  <a:gd name="T6" fmla="*/ 182 w 246"/>
                  <a:gd name="T7" fmla="*/ 47 h 123"/>
                  <a:gd name="T8" fmla="*/ 123 w 246"/>
                  <a:gd name="T9" fmla="*/ 0 h 123"/>
                  <a:gd name="T10" fmla="*/ 123 w 246"/>
                  <a:gd name="T11" fmla="*/ 0 h 123"/>
                  <a:gd name="T12" fmla="*/ 123 w 246"/>
                  <a:gd name="T13" fmla="*/ 0 h 123"/>
                  <a:gd name="T14" fmla="*/ 123 w 246"/>
                  <a:gd name="T15" fmla="*/ 0 h 123"/>
                  <a:gd name="T16" fmla="*/ 123 w 246"/>
                  <a:gd name="T17" fmla="*/ 0 h 123"/>
                  <a:gd name="T18" fmla="*/ 0 w 246"/>
                  <a:gd name="T19" fmla="*/ 97 h 123"/>
                  <a:gd name="T20" fmla="*/ 21 w 246"/>
                  <a:gd name="T21" fmla="*/ 123 h 123"/>
                  <a:gd name="T22" fmla="*/ 123 w 246"/>
                  <a:gd name="T23" fmla="*/ 42 h 123"/>
                  <a:gd name="T24" fmla="*/ 225 w 246"/>
                  <a:gd name="T25" fmla="*/ 123 h 123"/>
                  <a:gd name="T26" fmla="*/ 246 w 246"/>
                  <a:gd name="T27" fmla="*/ 97 h 123"/>
                  <a:gd name="T28" fmla="*/ 225 w 246"/>
                  <a:gd name="T29" fmla="*/ 8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123">
                    <a:moveTo>
                      <a:pt x="225" y="80"/>
                    </a:moveTo>
                    <a:lnTo>
                      <a:pt x="225" y="21"/>
                    </a:lnTo>
                    <a:lnTo>
                      <a:pt x="182" y="21"/>
                    </a:lnTo>
                    <a:lnTo>
                      <a:pt x="182" y="47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0" y="97"/>
                    </a:lnTo>
                    <a:lnTo>
                      <a:pt x="21" y="123"/>
                    </a:lnTo>
                    <a:lnTo>
                      <a:pt x="123" y="42"/>
                    </a:lnTo>
                    <a:lnTo>
                      <a:pt x="225" y="123"/>
                    </a:lnTo>
                    <a:lnTo>
                      <a:pt x="246" y="97"/>
                    </a:lnTo>
                    <a:lnTo>
                      <a:pt x="225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2" name="Group 52">
            <a:extLst>
              <a:ext uri="{FF2B5EF4-FFF2-40B4-BE49-F238E27FC236}">
                <a16:creationId xmlns:a16="http://schemas.microsoft.com/office/drawing/2014/main" id="{42DFBBA0-99D7-4F75-ABDB-B31D33CF08FC}"/>
              </a:ext>
            </a:extLst>
          </p:cNvPr>
          <p:cNvGrpSpPr/>
          <p:nvPr/>
        </p:nvGrpSpPr>
        <p:grpSpPr>
          <a:xfrm>
            <a:off x="9433436" y="3243293"/>
            <a:ext cx="1156582" cy="1165120"/>
            <a:chOff x="6740410" y="578561"/>
            <a:chExt cx="826181" cy="826181"/>
          </a:xfrm>
        </p:grpSpPr>
        <p:sp>
          <p:nvSpPr>
            <p:cNvPr id="243" name="Oval 53">
              <a:extLst>
                <a:ext uri="{FF2B5EF4-FFF2-40B4-BE49-F238E27FC236}">
                  <a16:creationId xmlns:a16="http://schemas.microsoft.com/office/drawing/2014/main" id="{BB7CD43F-0888-432C-B513-82B874BA95E5}"/>
                </a:ext>
              </a:extLst>
            </p:cNvPr>
            <p:cNvSpPr/>
            <p:nvPr/>
          </p:nvSpPr>
          <p:spPr>
            <a:xfrm>
              <a:off x="6740410" y="578561"/>
              <a:ext cx="826181" cy="82618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Freeform 6">
              <a:extLst>
                <a:ext uri="{FF2B5EF4-FFF2-40B4-BE49-F238E27FC236}">
                  <a16:creationId xmlns:a16="http://schemas.microsoft.com/office/drawing/2014/main" id="{EF12867F-8A4D-4F8B-A422-0D9DD03A8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5800" y="727929"/>
              <a:ext cx="515401" cy="527448"/>
            </a:xfrm>
            <a:custGeom>
              <a:avLst/>
              <a:gdLst>
                <a:gd name="T0" fmla="*/ 121 w 417"/>
                <a:gd name="T1" fmla="*/ 94 h 426"/>
                <a:gd name="T2" fmla="*/ 85 w 417"/>
                <a:gd name="T3" fmla="*/ 341 h 426"/>
                <a:gd name="T4" fmla="*/ 332 w 417"/>
                <a:gd name="T5" fmla="*/ 305 h 426"/>
                <a:gd name="T6" fmla="*/ 267 w 417"/>
                <a:gd name="T7" fmla="*/ 159 h 426"/>
                <a:gd name="T8" fmla="*/ 121 w 417"/>
                <a:gd name="T9" fmla="*/ 94 h 426"/>
                <a:gd name="T10" fmla="*/ 306 w 417"/>
                <a:gd name="T11" fmla="*/ 286 h 426"/>
                <a:gd name="T12" fmla="*/ 199 w 417"/>
                <a:gd name="T13" fmla="*/ 227 h 426"/>
                <a:gd name="T14" fmla="*/ 140 w 417"/>
                <a:gd name="T15" fmla="*/ 120 h 426"/>
                <a:gd name="T16" fmla="*/ 247 w 417"/>
                <a:gd name="T17" fmla="*/ 179 h 426"/>
                <a:gd name="T18" fmla="*/ 306 w 417"/>
                <a:gd name="T19" fmla="*/ 286 h 426"/>
                <a:gd name="T20" fmla="*/ 309 w 417"/>
                <a:gd name="T21" fmla="*/ 128 h 426"/>
                <a:gd name="T22" fmla="*/ 323 w 417"/>
                <a:gd name="T23" fmla="*/ 122 h 426"/>
                <a:gd name="T24" fmla="*/ 361 w 417"/>
                <a:gd name="T25" fmla="*/ 84 h 426"/>
                <a:gd name="T26" fmla="*/ 361 w 417"/>
                <a:gd name="T27" fmla="*/ 56 h 426"/>
                <a:gd name="T28" fmla="*/ 333 w 417"/>
                <a:gd name="T29" fmla="*/ 56 h 426"/>
                <a:gd name="T30" fmla="*/ 295 w 417"/>
                <a:gd name="T31" fmla="*/ 94 h 426"/>
                <a:gd name="T32" fmla="*/ 295 w 417"/>
                <a:gd name="T33" fmla="*/ 122 h 426"/>
                <a:gd name="T34" fmla="*/ 309 w 417"/>
                <a:gd name="T35" fmla="*/ 128 h 426"/>
                <a:gd name="T36" fmla="*/ 237 w 417"/>
                <a:gd name="T37" fmla="*/ 79 h 426"/>
                <a:gd name="T38" fmla="*/ 247 w 417"/>
                <a:gd name="T39" fmla="*/ 81 h 426"/>
                <a:gd name="T40" fmla="*/ 264 w 417"/>
                <a:gd name="T41" fmla="*/ 71 h 426"/>
                <a:gd name="T42" fmla="*/ 286 w 417"/>
                <a:gd name="T43" fmla="*/ 33 h 426"/>
                <a:gd name="T44" fmla="*/ 278 w 417"/>
                <a:gd name="T45" fmla="*/ 5 h 426"/>
                <a:gd name="T46" fmla="*/ 251 w 417"/>
                <a:gd name="T47" fmla="*/ 13 h 426"/>
                <a:gd name="T48" fmla="*/ 229 w 417"/>
                <a:gd name="T49" fmla="*/ 52 h 426"/>
                <a:gd name="T50" fmla="*/ 237 w 417"/>
                <a:gd name="T51" fmla="*/ 79 h 426"/>
                <a:gd name="T52" fmla="*/ 412 w 417"/>
                <a:gd name="T53" fmla="*/ 139 h 426"/>
                <a:gd name="T54" fmla="*/ 385 w 417"/>
                <a:gd name="T55" fmla="*/ 131 h 426"/>
                <a:gd name="T56" fmla="*/ 346 w 417"/>
                <a:gd name="T57" fmla="*/ 153 h 426"/>
                <a:gd name="T58" fmla="*/ 338 w 417"/>
                <a:gd name="T59" fmla="*/ 180 h 426"/>
                <a:gd name="T60" fmla="*/ 356 w 417"/>
                <a:gd name="T61" fmla="*/ 190 h 426"/>
                <a:gd name="T62" fmla="*/ 366 w 417"/>
                <a:gd name="T63" fmla="*/ 188 h 426"/>
                <a:gd name="T64" fmla="*/ 404 w 417"/>
                <a:gd name="T65" fmla="*/ 166 h 426"/>
                <a:gd name="T66" fmla="*/ 412 w 417"/>
                <a:gd name="T67" fmla="*/ 13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426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EE29F8CC-52EC-4E22-82A1-6D2D4CDFE707}"/>
              </a:ext>
            </a:extLst>
          </p:cNvPr>
          <p:cNvSpPr txBox="1"/>
          <p:nvPr/>
        </p:nvSpPr>
        <p:spPr>
          <a:xfrm>
            <a:off x="2283340" y="2536205"/>
            <a:ext cx="12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주제 선정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F7E46AA-1C8E-4BF0-810E-64E4DC7912A8}"/>
              </a:ext>
            </a:extLst>
          </p:cNvPr>
          <p:cNvSpPr txBox="1"/>
          <p:nvPr/>
        </p:nvSpPr>
        <p:spPr>
          <a:xfrm>
            <a:off x="3621063" y="2176165"/>
            <a:ext cx="200862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자료수집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98C3A1F-410D-4826-AB28-5C63098616F5}"/>
              </a:ext>
            </a:extLst>
          </p:cNvPr>
          <p:cNvSpPr txBox="1"/>
          <p:nvPr/>
        </p:nvSpPr>
        <p:spPr>
          <a:xfrm>
            <a:off x="5586747" y="2176165"/>
            <a:ext cx="15744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전처리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53C4ACF2-B323-43E4-9022-659696ACC719}"/>
              </a:ext>
            </a:extLst>
          </p:cNvPr>
          <p:cNvSpPr txBox="1"/>
          <p:nvPr/>
        </p:nvSpPr>
        <p:spPr>
          <a:xfrm>
            <a:off x="7337808" y="2536205"/>
            <a:ext cx="1747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분석방안 수립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161812C-08DE-45C2-8A23-8FDAE8A4E0E1}"/>
              </a:ext>
            </a:extLst>
          </p:cNvPr>
          <p:cNvSpPr txBox="1"/>
          <p:nvPr/>
        </p:nvSpPr>
        <p:spPr>
          <a:xfrm>
            <a:off x="9293860" y="2536205"/>
            <a:ext cx="1435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분석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07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812751" y="501579"/>
            <a:ext cx="434299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01.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팀 프로젝트 과정</a:t>
            </a:r>
          </a:p>
          <a:p>
            <a:pPr algn="l"/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221" name="Rectangle 10">
            <a:extLst>
              <a:ext uri="{FF2B5EF4-FFF2-40B4-BE49-F238E27FC236}">
                <a16:creationId xmlns:a16="http://schemas.microsoft.com/office/drawing/2014/main" id="{91079443-7027-4D9C-94F8-53B1A94DCEEB}"/>
              </a:ext>
            </a:extLst>
          </p:cNvPr>
          <p:cNvSpPr/>
          <p:nvPr/>
        </p:nvSpPr>
        <p:spPr>
          <a:xfrm>
            <a:off x="2606355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2" name="Rectangle 6">
            <a:extLst>
              <a:ext uri="{FF2B5EF4-FFF2-40B4-BE49-F238E27FC236}">
                <a16:creationId xmlns:a16="http://schemas.microsoft.com/office/drawing/2014/main" id="{D4DEB6DC-1316-4471-9C7F-B7694F791381}"/>
              </a:ext>
            </a:extLst>
          </p:cNvPr>
          <p:cNvSpPr/>
          <p:nvPr/>
        </p:nvSpPr>
        <p:spPr>
          <a:xfrm>
            <a:off x="7846184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3" name="Rectangle 7">
            <a:extLst>
              <a:ext uri="{FF2B5EF4-FFF2-40B4-BE49-F238E27FC236}">
                <a16:creationId xmlns:a16="http://schemas.microsoft.com/office/drawing/2014/main" id="{D6444142-2126-41FF-A396-49333B56E4C0}"/>
              </a:ext>
            </a:extLst>
          </p:cNvPr>
          <p:cNvSpPr/>
          <p:nvPr/>
        </p:nvSpPr>
        <p:spPr>
          <a:xfrm>
            <a:off x="6099524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4" name="Rectangle 8">
            <a:extLst>
              <a:ext uri="{FF2B5EF4-FFF2-40B4-BE49-F238E27FC236}">
                <a16:creationId xmlns:a16="http://schemas.microsoft.com/office/drawing/2014/main" id="{107207E7-16A1-4BB5-A2C4-93C0DD50A3C4}"/>
              </a:ext>
            </a:extLst>
          </p:cNvPr>
          <p:cNvSpPr/>
          <p:nvPr/>
        </p:nvSpPr>
        <p:spPr>
          <a:xfrm>
            <a:off x="4352863" y="3489029"/>
            <a:ext cx="2320038" cy="6736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5" name="Group 35">
            <a:extLst>
              <a:ext uri="{FF2B5EF4-FFF2-40B4-BE49-F238E27FC236}">
                <a16:creationId xmlns:a16="http://schemas.microsoft.com/office/drawing/2014/main" id="{C20136E8-10CE-44BD-8D3D-AB3CB6125E5C}"/>
              </a:ext>
            </a:extLst>
          </p:cNvPr>
          <p:cNvGrpSpPr/>
          <p:nvPr/>
        </p:nvGrpSpPr>
        <p:grpSpPr>
          <a:xfrm>
            <a:off x="2331983" y="3243293"/>
            <a:ext cx="1156582" cy="1165120"/>
            <a:chOff x="817364" y="1776265"/>
            <a:chExt cx="826181" cy="826181"/>
          </a:xfrm>
        </p:grpSpPr>
        <p:sp>
          <p:nvSpPr>
            <p:cNvPr id="226" name="Oval 36">
              <a:extLst>
                <a:ext uri="{FF2B5EF4-FFF2-40B4-BE49-F238E27FC236}">
                  <a16:creationId xmlns:a16="http://schemas.microsoft.com/office/drawing/2014/main" id="{55E1D56F-D0C3-441E-8A65-4B7C79321CC7}"/>
                </a:ext>
              </a:extLst>
            </p:cNvPr>
            <p:cNvSpPr/>
            <p:nvPr/>
          </p:nvSpPr>
          <p:spPr>
            <a:xfrm>
              <a:off x="817364" y="1776265"/>
              <a:ext cx="826181" cy="8261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Freeform 7">
              <a:extLst>
                <a:ext uri="{FF2B5EF4-FFF2-40B4-BE49-F238E27FC236}">
                  <a16:creationId xmlns:a16="http://schemas.microsoft.com/office/drawing/2014/main" id="{C4CEDEFE-B0CC-4E8F-9A0E-D5CF47FF4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427" y="1973328"/>
              <a:ext cx="432054" cy="432054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8" name="Group 38">
            <a:extLst>
              <a:ext uri="{FF2B5EF4-FFF2-40B4-BE49-F238E27FC236}">
                <a16:creationId xmlns:a16="http://schemas.microsoft.com/office/drawing/2014/main" id="{AC31C586-4D12-4B6E-80BE-68BE12C4B024}"/>
              </a:ext>
            </a:extLst>
          </p:cNvPr>
          <p:cNvGrpSpPr/>
          <p:nvPr/>
        </p:nvGrpSpPr>
        <p:grpSpPr>
          <a:xfrm>
            <a:off x="4107346" y="3243293"/>
            <a:ext cx="1156582" cy="1165120"/>
            <a:chOff x="5773542" y="1776265"/>
            <a:chExt cx="826181" cy="826181"/>
          </a:xfrm>
        </p:grpSpPr>
        <p:sp>
          <p:nvSpPr>
            <p:cNvPr id="229" name="Oval 39">
              <a:extLst>
                <a:ext uri="{FF2B5EF4-FFF2-40B4-BE49-F238E27FC236}">
                  <a16:creationId xmlns:a16="http://schemas.microsoft.com/office/drawing/2014/main" id="{479826E2-FEA5-4EB3-AA1B-56D2737A2375}"/>
                </a:ext>
              </a:extLst>
            </p:cNvPr>
            <p:cNvSpPr/>
            <p:nvPr/>
          </p:nvSpPr>
          <p:spPr>
            <a:xfrm>
              <a:off x="5773542" y="1776265"/>
              <a:ext cx="826181" cy="8261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Freeform 22">
              <a:extLst>
                <a:ext uri="{FF2B5EF4-FFF2-40B4-BE49-F238E27FC236}">
                  <a16:creationId xmlns:a16="http://schemas.microsoft.com/office/drawing/2014/main" id="{D1450E61-079F-4AEA-9D28-9837804D3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9302" y="1999111"/>
              <a:ext cx="394661" cy="394133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1" name="Group 41">
            <a:extLst>
              <a:ext uri="{FF2B5EF4-FFF2-40B4-BE49-F238E27FC236}">
                <a16:creationId xmlns:a16="http://schemas.microsoft.com/office/drawing/2014/main" id="{3D180AB7-6F63-4BB5-9BAC-FD07B4E8E2BA}"/>
              </a:ext>
            </a:extLst>
          </p:cNvPr>
          <p:cNvGrpSpPr/>
          <p:nvPr/>
        </p:nvGrpSpPr>
        <p:grpSpPr>
          <a:xfrm>
            <a:off x="7394358" y="2953599"/>
            <a:ext cx="1748467" cy="1761374"/>
            <a:chOff x="4168892" y="2012305"/>
            <a:chExt cx="739552" cy="743795"/>
          </a:xfrm>
        </p:grpSpPr>
        <p:sp>
          <p:nvSpPr>
            <p:cNvPr id="232" name="Oval 42">
              <a:extLst>
                <a:ext uri="{FF2B5EF4-FFF2-40B4-BE49-F238E27FC236}">
                  <a16:creationId xmlns:a16="http://schemas.microsoft.com/office/drawing/2014/main" id="{D142F16B-81EC-443B-9F1D-738AC0F4BC6E}"/>
                </a:ext>
              </a:extLst>
            </p:cNvPr>
            <p:cNvSpPr/>
            <p:nvPr/>
          </p:nvSpPr>
          <p:spPr>
            <a:xfrm>
              <a:off x="4168892" y="2012305"/>
              <a:ext cx="739552" cy="7437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37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3" name="Group 43">
              <a:extLst>
                <a:ext uri="{FF2B5EF4-FFF2-40B4-BE49-F238E27FC236}">
                  <a16:creationId xmlns:a16="http://schemas.microsoft.com/office/drawing/2014/main" id="{9D284310-326A-41B0-8D72-8F01808DE2C2}"/>
                </a:ext>
              </a:extLst>
            </p:cNvPr>
            <p:cNvGrpSpPr/>
            <p:nvPr/>
          </p:nvGrpSpPr>
          <p:grpSpPr>
            <a:xfrm>
              <a:off x="4374990" y="2274029"/>
              <a:ext cx="335260" cy="209340"/>
              <a:chOff x="7507288" y="3873501"/>
              <a:chExt cx="338138" cy="211137"/>
            </a:xfrm>
            <a:solidFill>
              <a:schemeClr val="bg1"/>
            </a:solidFill>
          </p:grpSpPr>
          <p:sp>
            <p:nvSpPr>
              <p:cNvPr id="234" name="Freeform 8">
                <a:extLst>
                  <a:ext uri="{FF2B5EF4-FFF2-40B4-BE49-F238E27FC236}">
                    <a16:creationId xmlns:a16="http://schemas.microsoft.com/office/drawing/2014/main" id="{7C354391-22CB-4F75-91DA-A3D436D21D68}"/>
                  </a:ext>
                </a:extLst>
              </p:cNvPr>
              <p:cNvSpPr/>
              <p:nvPr/>
            </p:nvSpPr>
            <p:spPr bwMode="auto">
              <a:xfrm>
                <a:off x="7507288" y="3873501"/>
                <a:ext cx="338138" cy="79375"/>
              </a:xfrm>
              <a:custGeom>
                <a:avLst/>
                <a:gdLst>
                  <a:gd name="T0" fmla="*/ 154 w 213"/>
                  <a:gd name="T1" fmla="*/ 50 h 50"/>
                  <a:gd name="T2" fmla="*/ 213 w 213"/>
                  <a:gd name="T3" fmla="*/ 50 h 50"/>
                  <a:gd name="T4" fmla="*/ 170 w 213"/>
                  <a:gd name="T5" fmla="*/ 0 h 50"/>
                  <a:gd name="T6" fmla="*/ 106 w 213"/>
                  <a:gd name="T7" fmla="*/ 0 h 50"/>
                  <a:gd name="T8" fmla="*/ 42 w 213"/>
                  <a:gd name="T9" fmla="*/ 0 h 50"/>
                  <a:gd name="T10" fmla="*/ 0 w 213"/>
                  <a:gd name="T11" fmla="*/ 50 h 50"/>
                  <a:gd name="T12" fmla="*/ 59 w 213"/>
                  <a:gd name="T13" fmla="*/ 50 h 50"/>
                  <a:gd name="T14" fmla="*/ 154 w 213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" h="50">
                    <a:moveTo>
                      <a:pt x="154" y="50"/>
                    </a:moveTo>
                    <a:lnTo>
                      <a:pt x="213" y="50"/>
                    </a:lnTo>
                    <a:lnTo>
                      <a:pt x="170" y="0"/>
                    </a:lnTo>
                    <a:lnTo>
                      <a:pt x="106" y="0"/>
                    </a:lnTo>
                    <a:lnTo>
                      <a:pt x="42" y="0"/>
                    </a:lnTo>
                    <a:lnTo>
                      <a:pt x="0" y="50"/>
                    </a:lnTo>
                    <a:lnTo>
                      <a:pt x="59" y="50"/>
                    </a:lnTo>
                    <a:lnTo>
                      <a:pt x="15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Freeform 9">
                <a:extLst>
                  <a:ext uri="{FF2B5EF4-FFF2-40B4-BE49-F238E27FC236}">
                    <a16:creationId xmlns:a16="http://schemas.microsoft.com/office/drawing/2014/main" id="{3EE83B20-00CB-4679-8BB9-7DE1A663454A}"/>
                  </a:ext>
                </a:extLst>
              </p:cNvPr>
              <p:cNvSpPr/>
              <p:nvPr/>
            </p:nvSpPr>
            <p:spPr bwMode="auto">
              <a:xfrm>
                <a:off x="7507288" y="3978276"/>
                <a:ext cx="338138" cy="38100"/>
              </a:xfrm>
              <a:custGeom>
                <a:avLst/>
                <a:gdLst>
                  <a:gd name="T0" fmla="*/ 21 w 213"/>
                  <a:gd name="T1" fmla="*/ 0 h 24"/>
                  <a:gd name="T2" fmla="*/ 0 w 213"/>
                  <a:gd name="T3" fmla="*/ 24 h 24"/>
                  <a:gd name="T4" fmla="*/ 59 w 213"/>
                  <a:gd name="T5" fmla="*/ 24 h 24"/>
                  <a:gd name="T6" fmla="*/ 154 w 213"/>
                  <a:gd name="T7" fmla="*/ 24 h 24"/>
                  <a:gd name="T8" fmla="*/ 213 w 213"/>
                  <a:gd name="T9" fmla="*/ 24 h 24"/>
                  <a:gd name="T10" fmla="*/ 191 w 213"/>
                  <a:gd name="T11" fmla="*/ 0 h 24"/>
                  <a:gd name="T12" fmla="*/ 21 w 213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24">
                    <a:moveTo>
                      <a:pt x="21" y="0"/>
                    </a:moveTo>
                    <a:lnTo>
                      <a:pt x="0" y="24"/>
                    </a:lnTo>
                    <a:lnTo>
                      <a:pt x="59" y="24"/>
                    </a:lnTo>
                    <a:lnTo>
                      <a:pt x="154" y="24"/>
                    </a:lnTo>
                    <a:lnTo>
                      <a:pt x="213" y="24"/>
                    </a:lnTo>
                    <a:lnTo>
                      <a:pt x="19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Freeform 10">
                <a:extLst>
                  <a:ext uri="{FF2B5EF4-FFF2-40B4-BE49-F238E27FC236}">
                    <a16:creationId xmlns:a16="http://schemas.microsoft.com/office/drawing/2014/main" id="{94EFFE11-D82A-4802-AF8E-9417A59633D2}"/>
                  </a:ext>
                </a:extLst>
              </p:cNvPr>
              <p:cNvSpPr/>
              <p:nvPr/>
            </p:nvSpPr>
            <p:spPr bwMode="auto">
              <a:xfrm>
                <a:off x="7507288" y="4043363"/>
                <a:ext cx="338138" cy="41275"/>
              </a:xfrm>
              <a:custGeom>
                <a:avLst/>
                <a:gdLst>
                  <a:gd name="T0" fmla="*/ 21 w 213"/>
                  <a:gd name="T1" fmla="*/ 0 h 26"/>
                  <a:gd name="T2" fmla="*/ 0 w 213"/>
                  <a:gd name="T3" fmla="*/ 26 h 26"/>
                  <a:gd name="T4" fmla="*/ 59 w 213"/>
                  <a:gd name="T5" fmla="*/ 26 h 26"/>
                  <a:gd name="T6" fmla="*/ 154 w 213"/>
                  <a:gd name="T7" fmla="*/ 26 h 26"/>
                  <a:gd name="T8" fmla="*/ 213 w 213"/>
                  <a:gd name="T9" fmla="*/ 26 h 26"/>
                  <a:gd name="T10" fmla="*/ 191 w 213"/>
                  <a:gd name="T11" fmla="*/ 0 h 26"/>
                  <a:gd name="T12" fmla="*/ 21 w 213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26">
                    <a:moveTo>
                      <a:pt x="21" y="0"/>
                    </a:moveTo>
                    <a:lnTo>
                      <a:pt x="0" y="26"/>
                    </a:lnTo>
                    <a:lnTo>
                      <a:pt x="59" y="26"/>
                    </a:lnTo>
                    <a:lnTo>
                      <a:pt x="154" y="26"/>
                    </a:lnTo>
                    <a:lnTo>
                      <a:pt x="213" y="26"/>
                    </a:lnTo>
                    <a:lnTo>
                      <a:pt x="19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37" name="Group 47">
            <a:extLst>
              <a:ext uri="{FF2B5EF4-FFF2-40B4-BE49-F238E27FC236}">
                <a16:creationId xmlns:a16="http://schemas.microsoft.com/office/drawing/2014/main" id="{2B5D51FB-0A59-4CE8-AB10-B02BBDBDA7D6}"/>
              </a:ext>
            </a:extLst>
          </p:cNvPr>
          <p:cNvGrpSpPr/>
          <p:nvPr/>
        </p:nvGrpSpPr>
        <p:grpSpPr>
          <a:xfrm>
            <a:off x="5882709" y="3243293"/>
            <a:ext cx="1156582" cy="1165120"/>
            <a:chOff x="8173630" y="2776471"/>
            <a:chExt cx="1039365" cy="1045329"/>
          </a:xfrm>
        </p:grpSpPr>
        <p:sp>
          <p:nvSpPr>
            <p:cNvPr id="238" name="Oval 48">
              <a:extLst>
                <a:ext uri="{FF2B5EF4-FFF2-40B4-BE49-F238E27FC236}">
                  <a16:creationId xmlns:a16="http://schemas.microsoft.com/office/drawing/2014/main" id="{E7646B32-2DEF-456D-93EA-34B10DA93D49}"/>
                </a:ext>
              </a:extLst>
            </p:cNvPr>
            <p:cNvSpPr/>
            <p:nvPr/>
          </p:nvSpPr>
          <p:spPr>
            <a:xfrm>
              <a:off x="8173630" y="2776471"/>
              <a:ext cx="1039365" cy="10453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37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id="{15863C6C-573C-49F7-B945-2B839BA84728}"/>
                </a:ext>
              </a:extLst>
            </p:cNvPr>
            <p:cNvGrpSpPr/>
            <p:nvPr/>
          </p:nvGrpSpPr>
          <p:grpSpPr>
            <a:xfrm>
              <a:off x="8473738" y="3091969"/>
              <a:ext cx="429464" cy="359632"/>
              <a:chOff x="5099051" y="3930651"/>
              <a:chExt cx="390525" cy="327025"/>
            </a:xfrm>
            <a:solidFill>
              <a:schemeClr val="bg1"/>
            </a:solidFill>
          </p:grpSpPr>
          <p:sp>
            <p:nvSpPr>
              <p:cNvPr id="240" name="Freeform 103">
                <a:extLst>
                  <a:ext uri="{FF2B5EF4-FFF2-40B4-BE49-F238E27FC236}">
                    <a16:creationId xmlns:a16="http://schemas.microsoft.com/office/drawing/2014/main" id="{447B8B73-FF66-4358-AD9A-C913F501E26E}"/>
                  </a:ext>
                </a:extLst>
              </p:cNvPr>
              <p:cNvSpPr/>
              <p:nvPr/>
            </p:nvSpPr>
            <p:spPr bwMode="auto">
              <a:xfrm>
                <a:off x="5165726" y="4027488"/>
                <a:ext cx="255588" cy="230188"/>
              </a:xfrm>
              <a:custGeom>
                <a:avLst/>
                <a:gdLst>
                  <a:gd name="T0" fmla="*/ 0 w 161"/>
                  <a:gd name="T1" fmla="*/ 62 h 145"/>
                  <a:gd name="T2" fmla="*/ 0 w 161"/>
                  <a:gd name="T3" fmla="*/ 145 h 145"/>
                  <a:gd name="T4" fmla="*/ 31 w 161"/>
                  <a:gd name="T5" fmla="*/ 145 h 145"/>
                  <a:gd name="T6" fmla="*/ 130 w 161"/>
                  <a:gd name="T7" fmla="*/ 145 h 145"/>
                  <a:gd name="T8" fmla="*/ 161 w 161"/>
                  <a:gd name="T9" fmla="*/ 145 h 145"/>
                  <a:gd name="T10" fmla="*/ 161 w 161"/>
                  <a:gd name="T11" fmla="*/ 62 h 145"/>
                  <a:gd name="T12" fmla="*/ 81 w 161"/>
                  <a:gd name="T13" fmla="*/ 0 h 145"/>
                  <a:gd name="T14" fmla="*/ 0 w 161"/>
                  <a:gd name="T15" fmla="*/ 6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145">
                    <a:moveTo>
                      <a:pt x="0" y="62"/>
                    </a:moveTo>
                    <a:lnTo>
                      <a:pt x="0" y="145"/>
                    </a:lnTo>
                    <a:lnTo>
                      <a:pt x="31" y="145"/>
                    </a:lnTo>
                    <a:lnTo>
                      <a:pt x="130" y="145"/>
                    </a:lnTo>
                    <a:lnTo>
                      <a:pt x="161" y="145"/>
                    </a:lnTo>
                    <a:lnTo>
                      <a:pt x="161" y="62"/>
                    </a:lnTo>
                    <a:lnTo>
                      <a:pt x="81" y="0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Freeform 104">
                <a:extLst>
                  <a:ext uri="{FF2B5EF4-FFF2-40B4-BE49-F238E27FC236}">
                    <a16:creationId xmlns:a16="http://schemas.microsoft.com/office/drawing/2014/main" id="{1B1D8D31-73DA-40A3-8599-8221A79DC98C}"/>
                  </a:ext>
                </a:extLst>
              </p:cNvPr>
              <p:cNvSpPr/>
              <p:nvPr/>
            </p:nvSpPr>
            <p:spPr bwMode="auto">
              <a:xfrm>
                <a:off x="5099051" y="3930651"/>
                <a:ext cx="390525" cy="195263"/>
              </a:xfrm>
              <a:custGeom>
                <a:avLst/>
                <a:gdLst>
                  <a:gd name="T0" fmla="*/ 225 w 246"/>
                  <a:gd name="T1" fmla="*/ 80 h 123"/>
                  <a:gd name="T2" fmla="*/ 225 w 246"/>
                  <a:gd name="T3" fmla="*/ 21 h 123"/>
                  <a:gd name="T4" fmla="*/ 182 w 246"/>
                  <a:gd name="T5" fmla="*/ 21 h 123"/>
                  <a:gd name="T6" fmla="*/ 182 w 246"/>
                  <a:gd name="T7" fmla="*/ 47 h 123"/>
                  <a:gd name="T8" fmla="*/ 123 w 246"/>
                  <a:gd name="T9" fmla="*/ 0 h 123"/>
                  <a:gd name="T10" fmla="*/ 123 w 246"/>
                  <a:gd name="T11" fmla="*/ 0 h 123"/>
                  <a:gd name="T12" fmla="*/ 123 w 246"/>
                  <a:gd name="T13" fmla="*/ 0 h 123"/>
                  <a:gd name="T14" fmla="*/ 123 w 246"/>
                  <a:gd name="T15" fmla="*/ 0 h 123"/>
                  <a:gd name="T16" fmla="*/ 123 w 246"/>
                  <a:gd name="T17" fmla="*/ 0 h 123"/>
                  <a:gd name="T18" fmla="*/ 0 w 246"/>
                  <a:gd name="T19" fmla="*/ 97 h 123"/>
                  <a:gd name="T20" fmla="*/ 21 w 246"/>
                  <a:gd name="T21" fmla="*/ 123 h 123"/>
                  <a:gd name="T22" fmla="*/ 123 w 246"/>
                  <a:gd name="T23" fmla="*/ 42 h 123"/>
                  <a:gd name="T24" fmla="*/ 225 w 246"/>
                  <a:gd name="T25" fmla="*/ 123 h 123"/>
                  <a:gd name="T26" fmla="*/ 246 w 246"/>
                  <a:gd name="T27" fmla="*/ 97 h 123"/>
                  <a:gd name="T28" fmla="*/ 225 w 246"/>
                  <a:gd name="T29" fmla="*/ 8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123">
                    <a:moveTo>
                      <a:pt x="225" y="80"/>
                    </a:moveTo>
                    <a:lnTo>
                      <a:pt x="225" y="21"/>
                    </a:lnTo>
                    <a:lnTo>
                      <a:pt x="182" y="21"/>
                    </a:lnTo>
                    <a:lnTo>
                      <a:pt x="182" y="47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0" y="97"/>
                    </a:lnTo>
                    <a:lnTo>
                      <a:pt x="21" y="123"/>
                    </a:lnTo>
                    <a:lnTo>
                      <a:pt x="123" y="42"/>
                    </a:lnTo>
                    <a:lnTo>
                      <a:pt x="225" y="123"/>
                    </a:lnTo>
                    <a:lnTo>
                      <a:pt x="246" y="97"/>
                    </a:lnTo>
                    <a:lnTo>
                      <a:pt x="225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2" name="Group 52">
            <a:extLst>
              <a:ext uri="{FF2B5EF4-FFF2-40B4-BE49-F238E27FC236}">
                <a16:creationId xmlns:a16="http://schemas.microsoft.com/office/drawing/2014/main" id="{42DFBBA0-99D7-4F75-ABDB-B31D33CF08FC}"/>
              </a:ext>
            </a:extLst>
          </p:cNvPr>
          <p:cNvGrpSpPr/>
          <p:nvPr/>
        </p:nvGrpSpPr>
        <p:grpSpPr>
          <a:xfrm>
            <a:off x="9359968" y="2953599"/>
            <a:ext cx="1748467" cy="1761374"/>
            <a:chOff x="6740410" y="578561"/>
            <a:chExt cx="826181" cy="826181"/>
          </a:xfrm>
        </p:grpSpPr>
        <p:sp>
          <p:nvSpPr>
            <p:cNvPr id="243" name="Oval 53">
              <a:extLst>
                <a:ext uri="{FF2B5EF4-FFF2-40B4-BE49-F238E27FC236}">
                  <a16:creationId xmlns:a16="http://schemas.microsoft.com/office/drawing/2014/main" id="{BB7CD43F-0888-432C-B513-82B874BA95E5}"/>
                </a:ext>
              </a:extLst>
            </p:cNvPr>
            <p:cNvSpPr/>
            <p:nvPr/>
          </p:nvSpPr>
          <p:spPr>
            <a:xfrm>
              <a:off x="6740410" y="578561"/>
              <a:ext cx="826181" cy="82618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Freeform 6">
              <a:extLst>
                <a:ext uri="{FF2B5EF4-FFF2-40B4-BE49-F238E27FC236}">
                  <a16:creationId xmlns:a16="http://schemas.microsoft.com/office/drawing/2014/main" id="{EF12867F-8A4D-4F8B-A422-0D9DD03A8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5800" y="727929"/>
              <a:ext cx="515401" cy="527448"/>
            </a:xfrm>
            <a:custGeom>
              <a:avLst/>
              <a:gdLst>
                <a:gd name="T0" fmla="*/ 121 w 417"/>
                <a:gd name="T1" fmla="*/ 94 h 426"/>
                <a:gd name="T2" fmla="*/ 85 w 417"/>
                <a:gd name="T3" fmla="*/ 341 h 426"/>
                <a:gd name="T4" fmla="*/ 332 w 417"/>
                <a:gd name="T5" fmla="*/ 305 h 426"/>
                <a:gd name="T6" fmla="*/ 267 w 417"/>
                <a:gd name="T7" fmla="*/ 159 h 426"/>
                <a:gd name="T8" fmla="*/ 121 w 417"/>
                <a:gd name="T9" fmla="*/ 94 h 426"/>
                <a:gd name="T10" fmla="*/ 306 w 417"/>
                <a:gd name="T11" fmla="*/ 286 h 426"/>
                <a:gd name="T12" fmla="*/ 199 w 417"/>
                <a:gd name="T13" fmla="*/ 227 h 426"/>
                <a:gd name="T14" fmla="*/ 140 w 417"/>
                <a:gd name="T15" fmla="*/ 120 h 426"/>
                <a:gd name="T16" fmla="*/ 247 w 417"/>
                <a:gd name="T17" fmla="*/ 179 h 426"/>
                <a:gd name="T18" fmla="*/ 306 w 417"/>
                <a:gd name="T19" fmla="*/ 286 h 426"/>
                <a:gd name="T20" fmla="*/ 309 w 417"/>
                <a:gd name="T21" fmla="*/ 128 h 426"/>
                <a:gd name="T22" fmla="*/ 323 w 417"/>
                <a:gd name="T23" fmla="*/ 122 h 426"/>
                <a:gd name="T24" fmla="*/ 361 w 417"/>
                <a:gd name="T25" fmla="*/ 84 h 426"/>
                <a:gd name="T26" fmla="*/ 361 w 417"/>
                <a:gd name="T27" fmla="*/ 56 h 426"/>
                <a:gd name="T28" fmla="*/ 333 w 417"/>
                <a:gd name="T29" fmla="*/ 56 h 426"/>
                <a:gd name="T30" fmla="*/ 295 w 417"/>
                <a:gd name="T31" fmla="*/ 94 h 426"/>
                <a:gd name="T32" fmla="*/ 295 w 417"/>
                <a:gd name="T33" fmla="*/ 122 h 426"/>
                <a:gd name="T34" fmla="*/ 309 w 417"/>
                <a:gd name="T35" fmla="*/ 128 h 426"/>
                <a:gd name="T36" fmla="*/ 237 w 417"/>
                <a:gd name="T37" fmla="*/ 79 h 426"/>
                <a:gd name="T38" fmla="*/ 247 w 417"/>
                <a:gd name="T39" fmla="*/ 81 h 426"/>
                <a:gd name="T40" fmla="*/ 264 w 417"/>
                <a:gd name="T41" fmla="*/ 71 h 426"/>
                <a:gd name="T42" fmla="*/ 286 w 417"/>
                <a:gd name="T43" fmla="*/ 33 h 426"/>
                <a:gd name="T44" fmla="*/ 278 w 417"/>
                <a:gd name="T45" fmla="*/ 5 h 426"/>
                <a:gd name="T46" fmla="*/ 251 w 417"/>
                <a:gd name="T47" fmla="*/ 13 h 426"/>
                <a:gd name="T48" fmla="*/ 229 w 417"/>
                <a:gd name="T49" fmla="*/ 52 h 426"/>
                <a:gd name="T50" fmla="*/ 237 w 417"/>
                <a:gd name="T51" fmla="*/ 79 h 426"/>
                <a:gd name="T52" fmla="*/ 412 w 417"/>
                <a:gd name="T53" fmla="*/ 139 h 426"/>
                <a:gd name="T54" fmla="*/ 385 w 417"/>
                <a:gd name="T55" fmla="*/ 131 h 426"/>
                <a:gd name="T56" fmla="*/ 346 w 417"/>
                <a:gd name="T57" fmla="*/ 153 h 426"/>
                <a:gd name="T58" fmla="*/ 338 w 417"/>
                <a:gd name="T59" fmla="*/ 180 h 426"/>
                <a:gd name="T60" fmla="*/ 356 w 417"/>
                <a:gd name="T61" fmla="*/ 190 h 426"/>
                <a:gd name="T62" fmla="*/ 366 w 417"/>
                <a:gd name="T63" fmla="*/ 188 h 426"/>
                <a:gd name="T64" fmla="*/ 404 w 417"/>
                <a:gd name="T65" fmla="*/ 166 h 426"/>
                <a:gd name="T66" fmla="*/ 412 w 417"/>
                <a:gd name="T67" fmla="*/ 13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426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EE29F8CC-52EC-4E22-82A1-6D2D4CDFE707}"/>
              </a:ext>
            </a:extLst>
          </p:cNvPr>
          <p:cNvSpPr txBox="1"/>
          <p:nvPr/>
        </p:nvSpPr>
        <p:spPr>
          <a:xfrm>
            <a:off x="2283340" y="2536205"/>
            <a:ext cx="12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주제 선정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F7E46AA-1C8E-4BF0-810E-64E4DC7912A8}"/>
              </a:ext>
            </a:extLst>
          </p:cNvPr>
          <p:cNvSpPr txBox="1"/>
          <p:nvPr/>
        </p:nvSpPr>
        <p:spPr>
          <a:xfrm>
            <a:off x="4077283" y="2536205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자료수집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98C3A1F-410D-4826-AB28-5C63098616F5}"/>
              </a:ext>
            </a:extLst>
          </p:cNvPr>
          <p:cNvSpPr txBox="1"/>
          <p:nvPr/>
        </p:nvSpPr>
        <p:spPr>
          <a:xfrm>
            <a:off x="6008050" y="2536205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전처리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53C4ACF2-B323-43E4-9022-659696ACC719}"/>
              </a:ext>
            </a:extLst>
          </p:cNvPr>
          <p:cNvSpPr txBox="1"/>
          <p:nvPr/>
        </p:nvSpPr>
        <p:spPr>
          <a:xfrm>
            <a:off x="6717407" y="2246511"/>
            <a:ext cx="31023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분석방안 수립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161812C-08DE-45C2-8A23-8FDAE8A4E0E1}"/>
              </a:ext>
            </a:extLst>
          </p:cNvPr>
          <p:cNvSpPr txBox="1"/>
          <p:nvPr/>
        </p:nvSpPr>
        <p:spPr>
          <a:xfrm>
            <a:off x="9148962" y="2246511"/>
            <a:ext cx="217047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 panose="020B0604020202020204" pitchFamily="34" charset="0"/>
              </a:rPr>
              <a:t>분석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41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589" y="895"/>
            <a:ext cx="12855223" cy="7230864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0E0809-2836-4F71-BCCA-377A489962DF}"/>
              </a:ext>
            </a:extLst>
          </p:cNvPr>
          <p:cNvSpPr/>
          <p:nvPr/>
        </p:nvSpPr>
        <p:spPr>
          <a:xfrm>
            <a:off x="-483393" y="-251830"/>
            <a:ext cx="14545616" cy="7848872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等腰三角形 1"/>
          <p:cNvSpPr/>
          <p:nvPr/>
        </p:nvSpPr>
        <p:spPr>
          <a:xfrm rot="10800000">
            <a:off x="9669157" y="447"/>
            <a:ext cx="3188446" cy="1221900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-351317" y="5340549"/>
            <a:ext cx="1652834" cy="1039198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-497425" y="6089159"/>
            <a:ext cx="2406341" cy="1512956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>
            <a:off x="11955504" y="6361720"/>
            <a:ext cx="1154513" cy="725885"/>
          </a:xfrm>
          <a:prstGeom prst="triangle">
            <a:avLst/>
          </a:prstGeom>
          <a:solidFill>
            <a:srgbClr val="113A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11423283" y="5074069"/>
            <a:ext cx="1808056" cy="1136794"/>
          </a:xfrm>
          <a:prstGeom prst="triangle">
            <a:avLst/>
          </a:prstGeom>
          <a:solidFill>
            <a:srgbClr val="0FC7D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4">
            <a:extLst>
              <a:ext uri="{FF2B5EF4-FFF2-40B4-BE49-F238E27FC236}">
                <a16:creationId xmlns:a16="http://schemas.microsoft.com/office/drawing/2014/main" id="{02E81887-9FB3-46F0-BB42-7FD700959412}"/>
              </a:ext>
            </a:extLst>
          </p:cNvPr>
          <p:cNvGrpSpPr/>
          <p:nvPr/>
        </p:nvGrpSpPr>
        <p:grpSpPr>
          <a:xfrm>
            <a:off x="4120650" y="1895192"/>
            <a:ext cx="4617452" cy="3644755"/>
            <a:chOff x="3633958" y="1894977"/>
            <a:chExt cx="4618024" cy="3645204"/>
          </a:xfrm>
        </p:grpSpPr>
        <p:sp>
          <p:nvSpPr>
            <p:cNvPr id="17" name="菱形 43">
              <a:extLst>
                <a:ext uri="{FF2B5EF4-FFF2-40B4-BE49-F238E27FC236}">
                  <a16:creationId xmlns:a16="http://schemas.microsoft.com/office/drawing/2014/main" id="{7AE6BEAF-F421-4279-8E05-7FDE4A770789}"/>
                </a:ext>
              </a:extLst>
            </p:cNvPr>
            <p:cNvSpPr/>
            <p:nvPr/>
          </p:nvSpPr>
          <p:spPr>
            <a:xfrm>
              <a:off x="4120366" y="1894977"/>
              <a:ext cx="3645207" cy="3645204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44">
              <a:extLst>
                <a:ext uri="{FF2B5EF4-FFF2-40B4-BE49-F238E27FC236}">
                  <a16:creationId xmlns:a16="http://schemas.microsoft.com/office/drawing/2014/main" id="{418BB9BC-1599-46CE-9D13-305190363275}"/>
                </a:ext>
              </a:extLst>
            </p:cNvPr>
            <p:cNvSpPr/>
            <p:nvPr/>
          </p:nvSpPr>
          <p:spPr>
            <a:xfrm>
              <a:off x="3633958" y="1913665"/>
              <a:ext cx="3607831" cy="3607828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45">
              <a:extLst>
                <a:ext uri="{FF2B5EF4-FFF2-40B4-BE49-F238E27FC236}">
                  <a16:creationId xmlns:a16="http://schemas.microsoft.com/office/drawing/2014/main" id="{4F348677-8616-463E-8E17-447DABA7900C}"/>
                </a:ext>
              </a:extLst>
            </p:cNvPr>
            <p:cNvSpPr/>
            <p:nvPr/>
          </p:nvSpPr>
          <p:spPr>
            <a:xfrm>
              <a:off x="4644151" y="1913665"/>
              <a:ext cx="3607831" cy="3607828"/>
            </a:xfrm>
            <a:prstGeom prst="diamond">
              <a:avLst/>
            </a:prstGeom>
            <a:noFill/>
            <a:ln w="9525">
              <a:solidFill>
                <a:srgbClr val="1D5B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46">
              <a:extLst>
                <a:ext uri="{FF2B5EF4-FFF2-40B4-BE49-F238E27FC236}">
                  <a16:creationId xmlns:a16="http://schemas.microsoft.com/office/drawing/2014/main" id="{592365A2-D4BA-4D13-9D3A-088FEBDC87B7}"/>
                </a:ext>
              </a:extLst>
            </p:cNvPr>
            <p:cNvSpPr/>
            <p:nvPr/>
          </p:nvSpPr>
          <p:spPr>
            <a:xfrm>
              <a:off x="4785135" y="2559747"/>
              <a:ext cx="2315667" cy="2315665"/>
            </a:xfrm>
            <a:prstGeom prst="diamond">
              <a:avLst/>
            </a:prstGeom>
            <a:solidFill>
              <a:srgbClr val="113A5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D3A557-DF75-4AEE-924E-FDDC11C7036D}"/>
                </a:ext>
              </a:extLst>
            </p:cNvPr>
            <p:cNvSpPr txBox="1"/>
            <p:nvPr/>
          </p:nvSpPr>
          <p:spPr>
            <a:xfrm>
              <a:off x="5402284" y="2937360"/>
              <a:ext cx="1081710" cy="104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5" spc="844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6185" spc="844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文字1">
              <a:extLst>
                <a:ext uri="{FF2B5EF4-FFF2-40B4-BE49-F238E27FC236}">
                  <a16:creationId xmlns:a16="http://schemas.microsoft.com/office/drawing/2014/main" id="{AB379BF8-EA09-4FD9-A7EA-E6A92A94CEAE}"/>
                </a:ext>
              </a:extLst>
            </p:cNvPr>
            <p:cNvSpPr txBox="1"/>
            <p:nvPr/>
          </p:nvSpPr>
          <p:spPr>
            <a:xfrm>
              <a:off x="5211748" y="3814902"/>
              <a:ext cx="1462441" cy="461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ea"/>
                  <a:sym typeface="+mn-lt"/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88068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57">
            <a:extLst>
              <a:ext uri="{FF2B5EF4-FFF2-40B4-BE49-F238E27FC236}">
                <a16:creationId xmlns:a16="http://schemas.microsoft.com/office/drawing/2014/main" id="{851157CF-F64C-48F8-BB8E-62A408A01676}"/>
              </a:ext>
            </a:extLst>
          </p:cNvPr>
          <p:cNvSpPr txBox="1"/>
          <p:nvPr/>
        </p:nvSpPr>
        <p:spPr>
          <a:xfrm>
            <a:off x="812751" y="501579"/>
            <a:ext cx="61926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02.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+mn-ea"/>
              </a:rPr>
              <a:t>주제 선정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  <a:sym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181431-E16E-4DEA-B346-322A554C95CB}"/>
              </a:ext>
            </a:extLst>
          </p:cNvPr>
          <p:cNvSpPr/>
          <p:nvPr/>
        </p:nvSpPr>
        <p:spPr>
          <a:xfrm>
            <a:off x="3250523" y="3753431"/>
            <a:ext cx="7765695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산업 게임 출시 동향 분석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데이터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플레이 스토어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앱스토어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/pc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게임 출시 리스트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aos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mmorpg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rpg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아케이드 게임 분야별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분기별 출시 게임 분석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소비자가 원하는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</a:p>
        </p:txBody>
      </p:sp>
      <p:sp>
        <p:nvSpPr>
          <p:cNvPr id="34" name="모서리가 둥근 사각형 설명선 6">
            <a:extLst>
              <a:ext uri="{FF2B5EF4-FFF2-40B4-BE49-F238E27FC236}">
                <a16:creationId xmlns:a16="http://schemas.microsoft.com/office/drawing/2014/main" id="{75EB452C-A2D9-4413-A044-1EF8EAB50DF3}"/>
              </a:ext>
            </a:extLst>
          </p:cNvPr>
          <p:cNvSpPr/>
          <p:nvPr/>
        </p:nvSpPr>
        <p:spPr>
          <a:xfrm>
            <a:off x="3101653" y="3857491"/>
            <a:ext cx="7200000" cy="1602000"/>
          </a:xfrm>
          <a:prstGeom prst="wedgeRoundRectCallout">
            <a:avLst>
              <a:gd name="adj1" fmla="val -50221"/>
              <a:gd name="adj2" fmla="val 36653"/>
              <a:gd name="adj3" fmla="val 1666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5AB0A-443E-48C6-B3DE-D62BFCFB68BB}"/>
              </a:ext>
            </a:extLst>
          </p:cNvPr>
          <p:cNvSpPr txBox="1"/>
          <p:nvPr/>
        </p:nvSpPr>
        <p:spPr>
          <a:xfrm>
            <a:off x="1694415" y="5433245"/>
            <a:ext cx="150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이지은</a:t>
            </a: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D1FF0AEE-DEFF-486F-B967-86BC640C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769" y="3909385"/>
            <a:ext cx="1555002" cy="144000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3F08763-FA39-42B6-A42C-FFED6E581D86}"/>
              </a:ext>
            </a:extLst>
          </p:cNvPr>
          <p:cNvGrpSpPr/>
          <p:nvPr/>
        </p:nvGrpSpPr>
        <p:grpSpPr>
          <a:xfrm>
            <a:off x="9324933" y="3487800"/>
            <a:ext cx="1608328" cy="707220"/>
            <a:chOff x="9327086" y="3487800"/>
            <a:chExt cx="1608328" cy="707220"/>
          </a:xfrm>
        </p:grpSpPr>
        <p:pic>
          <p:nvPicPr>
            <p:cNvPr id="28" name="Picture 12" descr="ì±ì¤í ì´ ë¡ê³ ì ëí ì´ë¯¸ì§ ê²ìê²°ê³¼">
              <a:extLst>
                <a:ext uri="{FF2B5EF4-FFF2-40B4-BE49-F238E27FC236}">
                  <a16:creationId xmlns:a16="http://schemas.microsoft.com/office/drawing/2014/main" id="{09F612E9-9DE3-433B-986B-7ADEA9BAE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1713" y="3487800"/>
              <a:ext cx="763701" cy="707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êµ¬ê¸ íë ì´ì¤í ì´ ë¡ê³ ì ëí ì´ë¯¸ì§ ê²ìê²°ê³¼">
              <a:extLst>
                <a:ext uri="{FF2B5EF4-FFF2-40B4-BE49-F238E27FC236}">
                  <a16:creationId xmlns:a16="http://schemas.microsoft.com/office/drawing/2014/main" id="{7AA74F2B-7304-48A0-BAEE-DB9E814AA0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EFEFEF"/>
                </a:clrFrom>
                <a:clrTo>
                  <a:srgbClr val="EFEFE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3" t="17364" r="4176" b="7485"/>
            <a:stretch/>
          </p:blipFill>
          <p:spPr bwMode="auto">
            <a:xfrm>
              <a:off x="9327086" y="3552322"/>
              <a:ext cx="864097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모서리가 둥근 사각형 설명선 60">
            <a:extLst>
              <a:ext uri="{FF2B5EF4-FFF2-40B4-BE49-F238E27FC236}">
                <a16:creationId xmlns:a16="http://schemas.microsoft.com/office/drawing/2014/main" id="{28527773-7C50-4780-B870-F22BDDC31077}"/>
              </a:ext>
            </a:extLst>
          </p:cNvPr>
          <p:cNvSpPr/>
          <p:nvPr/>
        </p:nvSpPr>
        <p:spPr>
          <a:xfrm>
            <a:off x="3101653" y="1708326"/>
            <a:ext cx="7200000" cy="1601044"/>
          </a:xfrm>
          <a:prstGeom prst="wedgeRoundRectCallout">
            <a:avLst>
              <a:gd name="adj1" fmla="val 50007"/>
              <a:gd name="adj2" fmla="val 31024"/>
              <a:gd name="adj3" fmla="val 16667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81C87FE-295E-4D3A-BF12-175B25E5C28E}"/>
              </a:ext>
            </a:extLst>
          </p:cNvPr>
          <p:cNvSpPr/>
          <p:nvPr/>
        </p:nvSpPr>
        <p:spPr>
          <a:xfrm>
            <a:off x="3228384" y="1624110"/>
            <a:ext cx="7810862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창업 아이템선정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데이터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주변 상권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휴폐업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지역별 아이템 분포 정도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 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상가별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매출액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인기검색어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테마키워드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방안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공공데이터포털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랩 활용 등</a:t>
            </a:r>
          </a:p>
        </p:txBody>
      </p:sp>
      <p:pic>
        <p:nvPicPr>
          <p:cNvPr id="37" name="Picture 15">
            <a:extLst>
              <a:ext uri="{FF2B5EF4-FFF2-40B4-BE49-F238E27FC236}">
                <a16:creationId xmlns:a16="http://schemas.microsoft.com/office/drawing/2014/main" id="{0B0DE2F4-5686-49AA-AF38-84F92A91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060" y="1704626"/>
            <a:ext cx="1546420" cy="1440000"/>
          </a:xfrm>
          <a:prstGeom prst="ellipse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E67398-7D7F-4B53-A215-94EFAB837241}"/>
              </a:ext>
            </a:extLst>
          </p:cNvPr>
          <p:cNvSpPr txBox="1"/>
          <p:nvPr/>
        </p:nvSpPr>
        <p:spPr>
          <a:xfrm>
            <a:off x="1690048" y="3206390"/>
            <a:ext cx="151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고채영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500B6B-AEAE-47A9-9332-466FF64A99C2}"/>
              </a:ext>
            </a:extLst>
          </p:cNvPr>
          <p:cNvGrpSpPr/>
          <p:nvPr/>
        </p:nvGrpSpPr>
        <p:grpSpPr>
          <a:xfrm>
            <a:off x="9322780" y="1304490"/>
            <a:ext cx="1612634" cy="753254"/>
            <a:chOff x="9322780" y="1304490"/>
            <a:chExt cx="1612634" cy="753254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2B2A228-371C-4389-91BC-252F4CA75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2780" y="1304490"/>
              <a:ext cx="818141" cy="75325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0EC9237-6456-474F-8EE4-C9177E63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273" y="1304490"/>
              <a:ext cx="818141" cy="753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1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自定义 26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C7D3"/>
      </a:accent1>
      <a:accent2>
        <a:srgbClr val="113A52"/>
      </a:accent2>
      <a:accent3>
        <a:srgbClr val="0FC7D3"/>
      </a:accent3>
      <a:accent4>
        <a:srgbClr val="113A52"/>
      </a:accent4>
      <a:accent5>
        <a:srgbClr val="0FC7D3"/>
      </a:accent5>
      <a:accent6>
        <a:srgbClr val="113A52"/>
      </a:accent6>
      <a:hlink>
        <a:srgbClr val="0FC7D3"/>
      </a:hlink>
      <a:folHlink>
        <a:srgbClr val="113A5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1615</Words>
  <Application>Microsoft Office PowerPoint</Application>
  <PresentationFormat>사용자 지정</PresentationFormat>
  <Paragraphs>499</Paragraphs>
  <Slides>45</Slides>
  <Notes>45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Arial</vt:lpstr>
      <vt:lpstr>Calibri</vt:lpstr>
      <vt:lpstr>배달의민족 도현</vt:lpstr>
      <vt:lpstr>Calibri Light</vt:lpstr>
      <vt:lpstr>Agency FB</vt:lpstr>
      <vt:lpstr>Wingdings</vt:lpstr>
      <vt:lpstr>a시네마L</vt:lpstr>
      <vt:lpstr>第一PPT，www.1ppt.com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경영 빅데이터 분석 3조</dc:title>
  <dc:creator/>
  <cp:keywords/>
  <cp:lastModifiedBy/>
  <cp:revision>4</cp:revision>
  <dcterms:created xsi:type="dcterms:W3CDTF">2016-10-17T14:00:00Z</dcterms:created>
  <dcterms:modified xsi:type="dcterms:W3CDTF">2018-12-20T04:39:13Z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